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7" r:id="rId3"/>
    <p:sldId id="312" r:id="rId4"/>
    <p:sldId id="286" r:id="rId5"/>
    <p:sldId id="282" r:id="rId6"/>
    <p:sldId id="313" r:id="rId7"/>
    <p:sldId id="298" r:id="rId8"/>
    <p:sldId id="299" r:id="rId9"/>
    <p:sldId id="300" r:id="rId10"/>
    <p:sldId id="284" r:id="rId11"/>
    <p:sldId id="305" r:id="rId12"/>
    <p:sldId id="308" r:id="rId13"/>
    <p:sldId id="288" r:id="rId14"/>
    <p:sldId id="291" r:id="rId15"/>
    <p:sldId id="290" r:id="rId16"/>
    <p:sldId id="295" r:id="rId17"/>
    <p:sldId id="285" r:id="rId18"/>
    <p:sldId id="292" r:id="rId19"/>
    <p:sldId id="294" r:id="rId20"/>
    <p:sldId id="307" r:id="rId21"/>
    <p:sldId id="296" r:id="rId22"/>
    <p:sldId id="311" r:id="rId23"/>
    <p:sldId id="293" r:id="rId24"/>
    <p:sldId id="309" r:id="rId25"/>
    <p:sldId id="259" r:id="rId26"/>
    <p:sldId id="310" r:id="rId27"/>
    <p:sldId id="302"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520" y="-11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A968E-F2E0-4148-A928-D0F9CA15177A}" type="datetimeFigureOut">
              <a:rPr lang="en-GB" smtClean="0"/>
              <a:pPr/>
              <a:t>10/18/11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CED58-AAFE-405E-A3E2-0964E00BE493}" type="slidenum">
              <a:rPr lang="en-GB" smtClean="0"/>
              <a:pPr/>
              <a:t>‹#›</a:t>
            </a:fld>
            <a:endParaRPr lang="en-GB"/>
          </a:p>
        </p:txBody>
      </p:sp>
    </p:spTree>
    <p:extLst>
      <p:ext uri="{BB962C8B-B14F-4D97-AF65-F5344CB8AC3E}">
        <p14:creationId xmlns:p14="http://schemas.microsoft.com/office/powerpoint/2010/main" val="415757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ECED58-AAFE-405E-A3E2-0964E00BE493}" type="slidenum">
              <a:rPr lang="en-GB" smtClean="0"/>
              <a:pPr/>
              <a:t>1</a:t>
            </a:fld>
            <a:endParaRPr lang="en-GB"/>
          </a:p>
        </p:txBody>
      </p:sp>
    </p:spTree>
    <p:extLst>
      <p:ext uri="{BB962C8B-B14F-4D97-AF65-F5344CB8AC3E}">
        <p14:creationId xmlns:p14="http://schemas.microsoft.com/office/powerpoint/2010/main" val="145098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10</a:t>
            </a:fld>
            <a:endParaRPr lang="en-GB"/>
          </a:p>
        </p:txBody>
      </p:sp>
    </p:spTree>
    <p:extLst>
      <p:ext uri="{BB962C8B-B14F-4D97-AF65-F5344CB8AC3E}">
        <p14:creationId xmlns:p14="http://schemas.microsoft.com/office/powerpoint/2010/main" val="28011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11</a:t>
            </a:fld>
            <a:endParaRPr lang="en-GB"/>
          </a:p>
        </p:txBody>
      </p:sp>
    </p:spTree>
    <p:extLst>
      <p:ext uri="{BB962C8B-B14F-4D97-AF65-F5344CB8AC3E}">
        <p14:creationId xmlns:p14="http://schemas.microsoft.com/office/powerpoint/2010/main" val="312477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12</a:t>
            </a:fld>
            <a:endParaRPr lang="en-GB"/>
          </a:p>
        </p:txBody>
      </p:sp>
    </p:spTree>
    <p:extLst>
      <p:ext uri="{BB962C8B-B14F-4D97-AF65-F5344CB8AC3E}">
        <p14:creationId xmlns:p14="http://schemas.microsoft.com/office/powerpoint/2010/main" val="315007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13</a:t>
            </a:fld>
            <a:endParaRPr lang="en-GB"/>
          </a:p>
        </p:txBody>
      </p:sp>
    </p:spTree>
    <p:extLst>
      <p:ext uri="{BB962C8B-B14F-4D97-AF65-F5344CB8AC3E}">
        <p14:creationId xmlns:p14="http://schemas.microsoft.com/office/powerpoint/2010/main" val="162232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14</a:t>
            </a:fld>
            <a:endParaRPr lang="en-GB"/>
          </a:p>
        </p:txBody>
      </p:sp>
    </p:spTree>
    <p:extLst>
      <p:ext uri="{BB962C8B-B14F-4D97-AF65-F5344CB8AC3E}">
        <p14:creationId xmlns:p14="http://schemas.microsoft.com/office/powerpoint/2010/main" val="171384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15</a:t>
            </a:fld>
            <a:endParaRPr lang="en-GB"/>
          </a:p>
        </p:txBody>
      </p:sp>
    </p:spTree>
    <p:extLst>
      <p:ext uri="{BB962C8B-B14F-4D97-AF65-F5344CB8AC3E}">
        <p14:creationId xmlns:p14="http://schemas.microsoft.com/office/powerpoint/2010/main" val="1297540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16</a:t>
            </a:fld>
            <a:endParaRPr lang="en-GB"/>
          </a:p>
        </p:txBody>
      </p:sp>
    </p:spTree>
    <p:extLst>
      <p:ext uri="{BB962C8B-B14F-4D97-AF65-F5344CB8AC3E}">
        <p14:creationId xmlns:p14="http://schemas.microsoft.com/office/powerpoint/2010/main" val="334800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17</a:t>
            </a:fld>
            <a:endParaRPr lang="en-GB"/>
          </a:p>
        </p:txBody>
      </p:sp>
    </p:spTree>
    <p:extLst>
      <p:ext uri="{BB962C8B-B14F-4D97-AF65-F5344CB8AC3E}">
        <p14:creationId xmlns:p14="http://schemas.microsoft.com/office/powerpoint/2010/main" val="946970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18</a:t>
            </a:fld>
            <a:endParaRPr lang="en-GB"/>
          </a:p>
        </p:txBody>
      </p:sp>
    </p:spTree>
    <p:extLst>
      <p:ext uri="{BB962C8B-B14F-4D97-AF65-F5344CB8AC3E}">
        <p14:creationId xmlns:p14="http://schemas.microsoft.com/office/powerpoint/2010/main" val="267445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19</a:t>
            </a:fld>
            <a:endParaRPr lang="en-GB"/>
          </a:p>
        </p:txBody>
      </p:sp>
    </p:spTree>
    <p:extLst>
      <p:ext uri="{BB962C8B-B14F-4D97-AF65-F5344CB8AC3E}">
        <p14:creationId xmlns:p14="http://schemas.microsoft.com/office/powerpoint/2010/main" val="331473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ECED58-AAFE-405E-A3E2-0964E00BE493}" type="slidenum">
              <a:rPr lang="en-GB" smtClean="0"/>
              <a:pPr/>
              <a:t>2</a:t>
            </a:fld>
            <a:endParaRPr lang="en-GB"/>
          </a:p>
        </p:txBody>
      </p:sp>
    </p:spTree>
    <p:extLst>
      <p:ext uri="{BB962C8B-B14F-4D97-AF65-F5344CB8AC3E}">
        <p14:creationId xmlns:p14="http://schemas.microsoft.com/office/powerpoint/2010/main" val="348365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20</a:t>
            </a:fld>
            <a:endParaRPr lang="en-GB"/>
          </a:p>
        </p:txBody>
      </p:sp>
    </p:spTree>
    <p:extLst>
      <p:ext uri="{BB962C8B-B14F-4D97-AF65-F5344CB8AC3E}">
        <p14:creationId xmlns:p14="http://schemas.microsoft.com/office/powerpoint/2010/main" val="2642335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21</a:t>
            </a:fld>
            <a:endParaRPr lang="en-GB"/>
          </a:p>
        </p:txBody>
      </p:sp>
    </p:spTree>
    <p:extLst>
      <p:ext uri="{BB962C8B-B14F-4D97-AF65-F5344CB8AC3E}">
        <p14:creationId xmlns:p14="http://schemas.microsoft.com/office/powerpoint/2010/main" val="2315952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22</a:t>
            </a:fld>
            <a:endParaRPr lang="en-GB"/>
          </a:p>
        </p:txBody>
      </p:sp>
    </p:spTree>
    <p:extLst>
      <p:ext uri="{BB962C8B-B14F-4D97-AF65-F5344CB8AC3E}">
        <p14:creationId xmlns:p14="http://schemas.microsoft.com/office/powerpoint/2010/main" val="2407217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23</a:t>
            </a:fld>
            <a:endParaRPr lang="en-GB"/>
          </a:p>
        </p:txBody>
      </p:sp>
    </p:spTree>
    <p:extLst>
      <p:ext uri="{BB962C8B-B14F-4D97-AF65-F5344CB8AC3E}">
        <p14:creationId xmlns:p14="http://schemas.microsoft.com/office/powerpoint/2010/main" val="1105691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24</a:t>
            </a:fld>
            <a:endParaRPr lang="en-GB"/>
          </a:p>
        </p:txBody>
      </p:sp>
    </p:spTree>
    <p:extLst>
      <p:ext uri="{BB962C8B-B14F-4D97-AF65-F5344CB8AC3E}">
        <p14:creationId xmlns:p14="http://schemas.microsoft.com/office/powerpoint/2010/main" val="2801371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25</a:t>
            </a:fld>
            <a:endParaRPr lang="en-GB"/>
          </a:p>
        </p:txBody>
      </p:sp>
    </p:spTree>
    <p:extLst>
      <p:ext uri="{BB962C8B-B14F-4D97-AF65-F5344CB8AC3E}">
        <p14:creationId xmlns:p14="http://schemas.microsoft.com/office/powerpoint/2010/main" val="351521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ECED58-AAFE-405E-A3E2-0964E00BE493}" type="slidenum">
              <a:rPr lang="en-GB" smtClean="0"/>
              <a:pPr/>
              <a:t>26</a:t>
            </a:fld>
            <a:endParaRPr lang="en-GB"/>
          </a:p>
        </p:txBody>
      </p:sp>
    </p:spTree>
    <p:extLst>
      <p:ext uri="{BB962C8B-B14F-4D97-AF65-F5344CB8AC3E}">
        <p14:creationId xmlns:p14="http://schemas.microsoft.com/office/powerpoint/2010/main" val="3483657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27</a:t>
            </a:fld>
            <a:endParaRPr lang="en-GB"/>
          </a:p>
        </p:txBody>
      </p:sp>
    </p:spTree>
    <p:extLst>
      <p:ext uri="{BB962C8B-B14F-4D97-AF65-F5344CB8AC3E}">
        <p14:creationId xmlns:p14="http://schemas.microsoft.com/office/powerpoint/2010/main" val="1980472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ECED58-AAFE-405E-A3E2-0964E00BE493}" type="slidenum">
              <a:rPr lang="en-GB" smtClean="0"/>
              <a:pPr/>
              <a:t>28</a:t>
            </a:fld>
            <a:endParaRPr lang="en-GB"/>
          </a:p>
        </p:txBody>
      </p:sp>
    </p:spTree>
    <p:extLst>
      <p:ext uri="{BB962C8B-B14F-4D97-AF65-F5344CB8AC3E}">
        <p14:creationId xmlns:p14="http://schemas.microsoft.com/office/powerpoint/2010/main" val="145098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ECED58-AAFE-405E-A3E2-0964E00BE493}" type="slidenum">
              <a:rPr lang="en-GB" smtClean="0"/>
              <a:pPr/>
              <a:t>4</a:t>
            </a:fld>
            <a:endParaRPr lang="en-GB"/>
          </a:p>
        </p:txBody>
      </p:sp>
    </p:spTree>
    <p:extLst>
      <p:ext uri="{BB962C8B-B14F-4D97-AF65-F5344CB8AC3E}">
        <p14:creationId xmlns:p14="http://schemas.microsoft.com/office/powerpoint/2010/main" val="9193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5</a:t>
            </a:fld>
            <a:endParaRPr lang="en-GB"/>
          </a:p>
        </p:txBody>
      </p:sp>
    </p:spTree>
    <p:extLst>
      <p:ext uri="{BB962C8B-B14F-4D97-AF65-F5344CB8AC3E}">
        <p14:creationId xmlns:p14="http://schemas.microsoft.com/office/powerpoint/2010/main" val="426921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6</a:t>
            </a:fld>
            <a:endParaRPr lang="en-GB"/>
          </a:p>
        </p:txBody>
      </p:sp>
    </p:spTree>
    <p:extLst>
      <p:ext uri="{BB962C8B-B14F-4D97-AF65-F5344CB8AC3E}">
        <p14:creationId xmlns:p14="http://schemas.microsoft.com/office/powerpoint/2010/main" val="241943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7</a:t>
            </a:fld>
            <a:endParaRPr lang="en-GB"/>
          </a:p>
        </p:txBody>
      </p:sp>
    </p:spTree>
    <p:extLst>
      <p:ext uri="{BB962C8B-B14F-4D97-AF65-F5344CB8AC3E}">
        <p14:creationId xmlns:p14="http://schemas.microsoft.com/office/powerpoint/2010/main" val="2022743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8</a:t>
            </a:fld>
            <a:endParaRPr lang="en-GB"/>
          </a:p>
        </p:txBody>
      </p:sp>
    </p:spTree>
    <p:extLst>
      <p:ext uri="{BB962C8B-B14F-4D97-AF65-F5344CB8AC3E}">
        <p14:creationId xmlns:p14="http://schemas.microsoft.com/office/powerpoint/2010/main" val="385362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ECED58-AAFE-405E-A3E2-0964E00BE493}" type="slidenum">
              <a:rPr lang="en-GB" smtClean="0"/>
              <a:pPr/>
              <a:t>9</a:t>
            </a:fld>
            <a:endParaRPr lang="en-GB"/>
          </a:p>
        </p:txBody>
      </p:sp>
    </p:spTree>
    <p:extLst>
      <p:ext uri="{BB962C8B-B14F-4D97-AF65-F5344CB8AC3E}">
        <p14:creationId xmlns:p14="http://schemas.microsoft.com/office/powerpoint/2010/main" val="27841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jointinitiativecouncil.org/"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ihtsdo.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gif"/><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normAutofit fontScale="90000"/>
          </a:bodyPr>
          <a:lstStyle/>
          <a:p>
            <a:r>
              <a:rPr lang="en-GB" dirty="0" smtClean="0"/>
              <a:t>The Usability </a:t>
            </a:r>
            <a:br>
              <a:rPr lang="en-GB" dirty="0" smtClean="0"/>
            </a:br>
            <a:r>
              <a:rPr lang="en-GB" dirty="0" smtClean="0"/>
              <a:t>(or not) </a:t>
            </a:r>
            <a:br>
              <a:rPr lang="en-GB" dirty="0" smtClean="0"/>
            </a:br>
            <a:r>
              <a:rPr lang="en-GB" dirty="0" smtClean="0"/>
              <a:t>of Health Informatics Standards</a:t>
            </a:r>
            <a:endParaRPr lang="en-GB" dirty="0"/>
          </a:p>
        </p:txBody>
      </p:sp>
      <p:sp>
        <p:nvSpPr>
          <p:cNvPr id="3" name="Subtitle 2"/>
          <p:cNvSpPr>
            <a:spLocks noGrp="1"/>
          </p:cNvSpPr>
          <p:nvPr>
            <p:ph type="subTitle" idx="1"/>
          </p:nvPr>
        </p:nvSpPr>
        <p:spPr>
          <a:xfrm>
            <a:off x="1371600" y="3581400"/>
            <a:ext cx="6400800" cy="1752600"/>
          </a:xfrm>
        </p:spPr>
        <p:txBody>
          <a:bodyPr/>
          <a:lstStyle/>
          <a:p>
            <a:r>
              <a:rPr lang="en-GB" dirty="0" smtClean="0"/>
              <a:t>Stephen Kay </a:t>
            </a:r>
          </a:p>
          <a:p>
            <a:r>
              <a:rPr lang="en-GB" sz="1400" dirty="0" smtClean="0">
                <a:solidFill>
                  <a:schemeClr val="tx1"/>
                </a:solidFill>
              </a:rPr>
              <a:t>MSc PhD FACMI FBCS CITP</a:t>
            </a:r>
          </a:p>
        </p:txBody>
      </p:sp>
      <p:pic>
        <p:nvPicPr>
          <p:cNvPr id="5" name="Picture 2" descr="C:\Users\Steve\Desktop\MIE scenar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477" y="4886325"/>
            <a:ext cx="6760029"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3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Standards are…</a:t>
            </a:r>
            <a:endParaRPr lang="en-GB" dirty="0">
              <a:solidFill>
                <a:schemeClr val="tx2"/>
              </a:solidFill>
            </a:endParaRPr>
          </a:p>
        </p:txBody>
      </p:sp>
      <p:sp>
        <p:nvSpPr>
          <p:cNvPr id="3" name="Content Placeholder 2"/>
          <p:cNvSpPr>
            <a:spLocks noGrp="1"/>
          </p:cNvSpPr>
          <p:nvPr>
            <p:ph idx="1"/>
          </p:nvPr>
        </p:nvSpPr>
        <p:spPr/>
        <p:txBody>
          <a:bodyPr>
            <a:normAutofit fontScale="70000" lnSpcReduction="20000"/>
          </a:bodyPr>
          <a:lstStyle/>
          <a:p>
            <a:r>
              <a:rPr lang="en-GB" dirty="0" smtClean="0"/>
              <a:t>Not, and can never be </a:t>
            </a:r>
            <a:r>
              <a:rPr lang="en-GB" u="sng" dirty="0" smtClean="0"/>
              <a:t>THE</a:t>
            </a:r>
            <a:r>
              <a:rPr lang="en-GB" dirty="0" smtClean="0"/>
              <a:t> Solution…</a:t>
            </a:r>
          </a:p>
          <a:p>
            <a:r>
              <a:rPr lang="en-GB" dirty="0" smtClean="0"/>
              <a:t>Not a cheap, quick-fix…</a:t>
            </a:r>
          </a:p>
          <a:p>
            <a:pPr lvl="1"/>
            <a:r>
              <a:rPr lang="en-GB" dirty="0" smtClean="0"/>
              <a:t>1</a:t>
            </a:r>
            <a:r>
              <a:rPr lang="en-GB" baseline="30000" dirty="0" smtClean="0"/>
              <a:t>st</a:t>
            </a:r>
            <a:r>
              <a:rPr lang="en-GB" dirty="0" smtClean="0"/>
              <a:t> Electronic Health Record Architecture, </a:t>
            </a:r>
            <a:r>
              <a:rPr lang="en-GB" sz="2600" dirty="0" smtClean="0"/>
              <a:t>circa 1990</a:t>
            </a:r>
          </a:p>
          <a:p>
            <a:pPr lvl="2"/>
            <a:r>
              <a:rPr lang="en-GB" dirty="0" smtClean="0"/>
              <a:t>1995  ENV 12265</a:t>
            </a:r>
          </a:p>
          <a:p>
            <a:pPr lvl="2"/>
            <a:r>
              <a:rPr lang="en-GB" dirty="0" smtClean="0"/>
              <a:t>2000  EN 13606; parts 1-4</a:t>
            </a:r>
          </a:p>
          <a:p>
            <a:pPr lvl="2"/>
            <a:r>
              <a:rPr lang="en-GB" dirty="0" smtClean="0"/>
              <a:t>2011  ISO/EN 13606 ; parts 1-5</a:t>
            </a:r>
          </a:p>
          <a:p>
            <a:pPr lvl="2"/>
            <a:r>
              <a:rPr lang="en-GB" dirty="0" smtClean="0"/>
              <a:t>2012  planned systematic review and 1</a:t>
            </a:r>
            <a:r>
              <a:rPr lang="en-GB" baseline="30000" dirty="0" smtClean="0"/>
              <a:t>st</a:t>
            </a:r>
            <a:r>
              <a:rPr lang="en-GB" dirty="0" smtClean="0"/>
              <a:t> revision of current standard</a:t>
            </a:r>
          </a:p>
          <a:p>
            <a:endParaRPr lang="en-GB" dirty="0" smtClean="0"/>
          </a:p>
          <a:p>
            <a:r>
              <a:rPr lang="en-GB" altLang="zh-CN" b="1" i="1" dirty="0">
                <a:ea typeface="SimSun" pitchFamily="2" charset="-122"/>
              </a:rPr>
              <a:t>"In all affairs it's a healthy thing to hang a question mark on the things you have long taken for granted." </a:t>
            </a:r>
            <a:r>
              <a:rPr lang="en-GB" altLang="zh-CN" i="1" dirty="0">
                <a:ea typeface="SimSun" pitchFamily="2" charset="-122"/>
              </a:rPr>
              <a:t> – Bertrand Russell</a:t>
            </a:r>
            <a:endParaRPr lang="en-US" i="1" dirty="0"/>
          </a:p>
          <a:p>
            <a:endParaRPr lang="en-GB" dirty="0" smtClean="0"/>
          </a:p>
          <a:p>
            <a:r>
              <a:rPr lang="en-GB" dirty="0" smtClean="0"/>
              <a:t>So, are HI Standards of value?</a:t>
            </a:r>
          </a:p>
          <a:p>
            <a:pPr marL="0" indent="0">
              <a:buNone/>
            </a:pPr>
            <a:endParaRPr lang="en-GB" dirty="0" smtClean="0"/>
          </a:p>
          <a:p>
            <a:pPr lvl="3"/>
            <a:r>
              <a:rPr lang="en-GB" sz="4000" b="1" i="1" dirty="0" smtClean="0">
                <a:solidFill>
                  <a:schemeClr val="tx2"/>
                </a:solidFill>
              </a:rPr>
              <a:t>How can we show, tell or even know?</a:t>
            </a:r>
            <a:endParaRPr lang="en-GB" sz="4000" b="1" i="1" dirty="0">
              <a:solidFill>
                <a:schemeClr val="tx2"/>
              </a:solidFill>
            </a:endParaRPr>
          </a:p>
        </p:txBody>
      </p:sp>
      <p:pic>
        <p:nvPicPr>
          <p:cNvPr id="3074" name="Picture 2" descr="C:\Users\Steve\AppData\Local\Microsoft\Windows\Temporary Internet Files\Content.IE5\UGHNCCOF\MC9003894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838200"/>
            <a:ext cx="1586484" cy="187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6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Critics of HI Standardisation</a:t>
            </a:r>
            <a:endParaRPr lang="en-GB" dirty="0">
              <a:solidFill>
                <a:schemeClr val="tx2"/>
              </a:solidFill>
            </a:endParaRP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a:t>The time the process takes to complete </a:t>
            </a:r>
            <a:r>
              <a:rPr lang="en-GB" dirty="0" err="1"/>
              <a:t>vis</a:t>
            </a:r>
            <a:r>
              <a:rPr lang="en-GB" dirty="0"/>
              <a:t> a </a:t>
            </a:r>
            <a:r>
              <a:rPr lang="en-GB" dirty="0" err="1"/>
              <a:t>vis</a:t>
            </a:r>
            <a:r>
              <a:rPr lang="en-GB" dirty="0"/>
              <a:t> the rapid change in technology;</a:t>
            </a:r>
          </a:p>
          <a:p>
            <a:pPr marL="514350" indent="-514350">
              <a:buFont typeface="+mj-lt"/>
              <a:buAutoNum type="arabicPeriod"/>
            </a:pPr>
            <a:r>
              <a:rPr lang="en-GB" dirty="0"/>
              <a:t>The duplication, over-lapping and contradictory outputs from standard development organisations (SDOs</a:t>
            </a:r>
            <a:r>
              <a:rPr lang="en-GB" dirty="0" smtClean="0"/>
              <a:t>);</a:t>
            </a:r>
            <a:endParaRPr lang="en-GB" dirty="0"/>
          </a:p>
          <a:p>
            <a:pPr marL="514350" indent="-514350">
              <a:buFont typeface="+mj-lt"/>
              <a:buAutoNum type="arabicPeriod"/>
            </a:pPr>
            <a:r>
              <a:rPr lang="en-GB" dirty="0"/>
              <a:t>The distance from the consumer</a:t>
            </a:r>
            <a:r>
              <a:rPr lang="en-GB" dirty="0" smtClean="0"/>
              <a:t>.</a:t>
            </a:r>
          </a:p>
          <a:p>
            <a:pPr marL="0" indent="0">
              <a:buNone/>
            </a:pPr>
            <a:endParaRPr lang="en-GB" dirty="0"/>
          </a:p>
          <a:p>
            <a:pPr marL="0" indent="0">
              <a:buNone/>
            </a:pPr>
            <a:r>
              <a:rPr lang="en-GB" dirty="0" smtClean="0"/>
              <a:t>And they say…</a:t>
            </a:r>
          </a:p>
          <a:p>
            <a:pPr marL="0" indent="0">
              <a:buNone/>
            </a:pPr>
            <a:r>
              <a:rPr lang="en-GB" sz="2800" dirty="0" smtClean="0"/>
              <a:t>"The </a:t>
            </a:r>
            <a:r>
              <a:rPr lang="en-GB" sz="2800" dirty="0"/>
              <a:t>nice thing about standards is there are so many of them</a:t>
            </a:r>
            <a:r>
              <a:rPr lang="en-GB" sz="2800" dirty="0" smtClean="0"/>
              <a:t>,” &amp;</a:t>
            </a:r>
            <a:endParaRPr lang="en-GB" sz="2800" dirty="0"/>
          </a:p>
          <a:p>
            <a:pPr marL="0" indent="0">
              <a:buNone/>
            </a:pPr>
            <a:r>
              <a:rPr lang="en-GB" sz="2800" dirty="0" smtClean="0"/>
              <a:t>"When </a:t>
            </a:r>
            <a:r>
              <a:rPr lang="en-GB" sz="2800" dirty="0"/>
              <a:t>you’ve seen one implementation of standard 'x’, then you have just seen one implementation</a:t>
            </a:r>
            <a:r>
              <a:rPr lang="en-GB" sz="2800" dirty="0" smtClean="0"/>
              <a:t>.”</a:t>
            </a:r>
          </a:p>
          <a:p>
            <a:pPr marL="0" indent="0">
              <a:buNone/>
            </a:pPr>
            <a:endParaRPr lang="en-GB" sz="2800" dirty="0" smtClean="0"/>
          </a:p>
          <a:p>
            <a:pPr lvl="2"/>
            <a:r>
              <a:rPr lang="en-GB" sz="1600" b="1" dirty="0"/>
              <a:t>Interoperability Review: Why have Information Models in Health Informatics Standards?</a:t>
            </a:r>
          </a:p>
          <a:p>
            <a:pPr lvl="2"/>
            <a:r>
              <a:rPr lang="en-GB" sz="1600" b="1" dirty="0"/>
              <a:t>May/June 2010</a:t>
            </a:r>
          </a:p>
          <a:p>
            <a:pPr lvl="2"/>
            <a:r>
              <a:rPr lang="en-GB" sz="1600" b="1" dirty="0"/>
              <a:t>Vol. 1 No. 1</a:t>
            </a:r>
          </a:p>
          <a:p>
            <a:pPr lvl="2"/>
            <a:r>
              <a:rPr lang="en-GB" sz="1600" b="1" dirty="0"/>
              <a:t>Contributed by Stephen Kay, PhD, FBCS, FACMI</a:t>
            </a:r>
          </a:p>
          <a:p>
            <a:pPr lvl="2"/>
            <a:endParaRPr lang="en-GB" sz="1600" dirty="0"/>
          </a:p>
          <a:p>
            <a:pPr lvl="2"/>
            <a:r>
              <a:rPr lang="en-GB" sz="1600" dirty="0"/>
              <a:t>http://www.amia.org/news-and-publications/volume-1-number-1</a:t>
            </a:r>
          </a:p>
          <a:p>
            <a:pPr marL="0" indent="0">
              <a:buNone/>
            </a:pPr>
            <a:endParaRPr lang="en-GB" sz="2800" dirty="0"/>
          </a:p>
        </p:txBody>
      </p:sp>
      <p:pic>
        <p:nvPicPr>
          <p:cNvPr id="4" name="Picture 3" descr="C:\Users\Steve\AppData\Local\Microsoft\Windows\Temporary Internet Files\Content.IE5\UEGDIG35\MP9004011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011" y="4403760"/>
            <a:ext cx="1962912" cy="245423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457200" y="2590800"/>
            <a:ext cx="4743774" cy="794759"/>
          </a:xfrm>
          <a:custGeom>
            <a:avLst/>
            <a:gdLst>
              <a:gd name="connsiteX0" fmla="*/ 51275 w 4743774"/>
              <a:gd name="connsiteY0" fmla="*/ 34183 h 794759"/>
              <a:gd name="connsiteX1" fmla="*/ 51275 w 4743774"/>
              <a:gd name="connsiteY1" fmla="*/ 34183 h 794759"/>
              <a:gd name="connsiteX2" fmla="*/ 162370 w 4743774"/>
              <a:gd name="connsiteY2" fmla="*/ 25637 h 794759"/>
              <a:gd name="connsiteX3" fmla="*/ 282011 w 4743774"/>
              <a:gd name="connsiteY3" fmla="*/ 8546 h 794759"/>
              <a:gd name="connsiteX4" fmla="*/ 880217 w 4743774"/>
              <a:gd name="connsiteY4" fmla="*/ 0 h 794759"/>
              <a:gd name="connsiteX5" fmla="*/ 1880075 w 4743774"/>
              <a:gd name="connsiteY5" fmla="*/ 8546 h 794759"/>
              <a:gd name="connsiteX6" fmla="*/ 1922804 w 4743774"/>
              <a:gd name="connsiteY6" fmla="*/ 17092 h 794759"/>
              <a:gd name="connsiteX7" fmla="*/ 1974079 w 4743774"/>
              <a:gd name="connsiteY7" fmla="*/ 25637 h 794759"/>
              <a:gd name="connsiteX8" fmla="*/ 2033899 w 4743774"/>
              <a:gd name="connsiteY8" fmla="*/ 34183 h 794759"/>
              <a:gd name="connsiteX9" fmla="*/ 2110811 w 4743774"/>
              <a:gd name="connsiteY9" fmla="*/ 51275 h 794759"/>
              <a:gd name="connsiteX10" fmla="*/ 2179178 w 4743774"/>
              <a:gd name="connsiteY10" fmla="*/ 59821 h 794759"/>
              <a:gd name="connsiteX11" fmla="*/ 2221907 w 4743774"/>
              <a:gd name="connsiteY11" fmla="*/ 68366 h 794759"/>
              <a:gd name="connsiteX12" fmla="*/ 2392822 w 4743774"/>
              <a:gd name="connsiteY12" fmla="*/ 76912 h 794759"/>
              <a:gd name="connsiteX13" fmla="*/ 2461189 w 4743774"/>
              <a:gd name="connsiteY13" fmla="*/ 94004 h 794759"/>
              <a:gd name="connsiteX14" fmla="*/ 2563738 w 4743774"/>
              <a:gd name="connsiteY14" fmla="*/ 102550 h 794759"/>
              <a:gd name="connsiteX15" fmla="*/ 2632105 w 4743774"/>
              <a:gd name="connsiteY15" fmla="*/ 111095 h 794759"/>
              <a:gd name="connsiteX16" fmla="*/ 2683379 w 4743774"/>
              <a:gd name="connsiteY16" fmla="*/ 119641 h 794759"/>
              <a:gd name="connsiteX17" fmla="*/ 2717563 w 4743774"/>
              <a:gd name="connsiteY17" fmla="*/ 128187 h 794759"/>
              <a:gd name="connsiteX18" fmla="*/ 2803021 w 4743774"/>
              <a:gd name="connsiteY18" fmla="*/ 136733 h 794759"/>
              <a:gd name="connsiteX19" fmla="*/ 2897024 w 4743774"/>
              <a:gd name="connsiteY19" fmla="*/ 153824 h 794759"/>
              <a:gd name="connsiteX20" fmla="*/ 3050849 w 4743774"/>
              <a:gd name="connsiteY20" fmla="*/ 162370 h 794759"/>
              <a:gd name="connsiteX21" fmla="*/ 3896882 w 4743774"/>
              <a:gd name="connsiteY21" fmla="*/ 153824 h 794759"/>
              <a:gd name="connsiteX22" fmla="*/ 4016523 w 4743774"/>
              <a:gd name="connsiteY22" fmla="*/ 145279 h 794759"/>
              <a:gd name="connsiteX23" fmla="*/ 4392538 w 4743774"/>
              <a:gd name="connsiteY23" fmla="*/ 136733 h 794759"/>
              <a:gd name="connsiteX24" fmla="*/ 4725824 w 4743774"/>
              <a:gd name="connsiteY24" fmla="*/ 145279 h 794759"/>
              <a:gd name="connsiteX25" fmla="*/ 4742916 w 4743774"/>
              <a:gd name="connsiteY25" fmla="*/ 170916 h 794759"/>
              <a:gd name="connsiteX26" fmla="*/ 4734370 w 4743774"/>
              <a:gd name="connsiteY26" fmla="*/ 358923 h 794759"/>
              <a:gd name="connsiteX27" fmla="*/ 4683095 w 4743774"/>
              <a:gd name="connsiteY27" fmla="*/ 461473 h 794759"/>
              <a:gd name="connsiteX28" fmla="*/ 4572000 w 4743774"/>
              <a:gd name="connsiteY28" fmla="*/ 623843 h 794759"/>
              <a:gd name="connsiteX29" fmla="*/ 4537817 w 4743774"/>
              <a:gd name="connsiteY29" fmla="*/ 649480 h 794759"/>
              <a:gd name="connsiteX30" fmla="*/ 4486542 w 4743774"/>
              <a:gd name="connsiteY30" fmla="*/ 692209 h 794759"/>
              <a:gd name="connsiteX31" fmla="*/ 4426722 w 4743774"/>
              <a:gd name="connsiteY31" fmla="*/ 752030 h 794759"/>
              <a:gd name="connsiteX32" fmla="*/ 4392538 w 4743774"/>
              <a:gd name="connsiteY32" fmla="*/ 760576 h 794759"/>
              <a:gd name="connsiteX33" fmla="*/ 4307080 w 4743774"/>
              <a:gd name="connsiteY33" fmla="*/ 769121 h 794759"/>
              <a:gd name="connsiteX34" fmla="*/ 4247260 w 4743774"/>
              <a:gd name="connsiteY34" fmla="*/ 777667 h 794759"/>
              <a:gd name="connsiteX35" fmla="*/ 4084890 w 4743774"/>
              <a:gd name="connsiteY35" fmla="*/ 786213 h 794759"/>
              <a:gd name="connsiteX36" fmla="*/ 3973794 w 4743774"/>
              <a:gd name="connsiteY36" fmla="*/ 794759 h 794759"/>
              <a:gd name="connsiteX37" fmla="*/ 3384135 w 4743774"/>
              <a:gd name="connsiteY37" fmla="*/ 786213 h 794759"/>
              <a:gd name="connsiteX38" fmla="*/ 3119215 w 4743774"/>
              <a:gd name="connsiteY38" fmla="*/ 769121 h 794759"/>
              <a:gd name="connsiteX39" fmla="*/ 2948299 w 4743774"/>
              <a:gd name="connsiteY39" fmla="*/ 752030 h 794759"/>
              <a:gd name="connsiteX40" fmla="*/ 2768837 w 4743774"/>
              <a:gd name="connsiteY40" fmla="*/ 743484 h 794759"/>
              <a:gd name="connsiteX41" fmla="*/ 2444097 w 4743774"/>
              <a:gd name="connsiteY41" fmla="*/ 709301 h 794759"/>
              <a:gd name="connsiteX42" fmla="*/ 2144994 w 4743774"/>
              <a:gd name="connsiteY42" fmla="*/ 692209 h 794759"/>
              <a:gd name="connsiteX43" fmla="*/ 1999716 w 4743774"/>
              <a:gd name="connsiteY43" fmla="*/ 675118 h 794759"/>
              <a:gd name="connsiteX44" fmla="*/ 1657884 w 4743774"/>
              <a:gd name="connsiteY44" fmla="*/ 658026 h 794759"/>
              <a:gd name="connsiteX45" fmla="*/ 1247686 w 4743774"/>
              <a:gd name="connsiteY45" fmla="*/ 649480 h 794759"/>
              <a:gd name="connsiteX46" fmla="*/ 1093862 w 4743774"/>
              <a:gd name="connsiteY46" fmla="*/ 640935 h 794759"/>
              <a:gd name="connsiteX47" fmla="*/ 1025495 w 4743774"/>
              <a:gd name="connsiteY47" fmla="*/ 632389 h 794759"/>
              <a:gd name="connsiteX48" fmla="*/ 700755 w 4743774"/>
              <a:gd name="connsiteY48" fmla="*/ 640935 h 794759"/>
              <a:gd name="connsiteX49" fmla="*/ 256374 w 4743774"/>
              <a:gd name="connsiteY49" fmla="*/ 640935 h 794759"/>
              <a:gd name="connsiteX50" fmla="*/ 119641 w 4743774"/>
              <a:gd name="connsiteY50" fmla="*/ 623843 h 794759"/>
              <a:gd name="connsiteX51" fmla="*/ 85458 w 4743774"/>
              <a:gd name="connsiteY51" fmla="*/ 615297 h 794759"/>
              <a:gd name="connsiteX52" fmla="*/ 68366 w 4743774"/>
              <a:gd name="connsiteY52" fmla="*/ 589660 h 794759"/>
              <a:gd name="connsiteX53" fmla="*/ 59821 w 4743774"/>
              <a:gd name="connsiteY53" fmla="*/ 564022 h 794759"/>
              <a:gd name="connsiteX54" fmla="*/ 34183 w 4743774"/>
              <a:gd name="connsiteY54" fmla="*/ 538385 h 794759"/>
              <a:gd name="connsiteX55" fmla="*/ 25637 w 4743774"/>
              <a:gd name="connsiteY55" fmla="*/ 512748 h 794759"/>
              <a:gd name="connsiteX56" fmla="*/ 17092 w 4743774"/>
              <a:gd name="connsiteY56" fmla="*/ 478564 h 794759"/>
              <a:gd name="connsiteX57" fmla="*/ 0 w 4743774"/>
              <a:gd name="connsiteY57" fmla="*/ 427290 h 794759"/>
              <a:gd name="connsiteX58" fmla="*/ 17092 w 4743774"/>
              <a:gd name="connsiteY58" fmla="*/ 153824 h 794759"/>
              <a:gd name="connsiteX59" fmla="*/ 34183 w 4743774"/>
              <a:gd name="connsiteY59" fmla="*/ 76912 h 794759"/>
              <a:gd name="connsiteX60" fmla="*/ 51275 w 4743774"/>
              <a:gd name="connsiteY60" fmla="*/ 34183 h 79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43774" h="794759">
                <a:moveTo>
                  <a:pt x="51275" y="34183"/>
                </a:moveTo>
                <a:lnTo>
                  <a:pt x="51275" y="34183"/>
                </a:lnTo>
                <a:cubicBezTo>
                  <a:pt x="88307" y="31334"/>
                  <a:pt x="125456" y="29738"/>
                  <a:pt x="162370" y="25637"/>
                </a:cubicBezTo>
                <a:cubicBezTo>
                  <a:pt x="202409" y="21188"/>
                  <a:pt x="241730" y="9121"/>
                  <a:pt x="282011" y="8546"/>
                </a:cubicBezTo>
                <a:lnTo>
                  <a:pt x="880217" y="0"/>
                </a:lnTo>
                <a:lnTo>
                  <a:pt x="1880075" y="8546"/>
                </a:lnTo>
                <a:cubicBezTo>
                  <a:pt x="1894598" y="8784"/>
                  <a:pt x="1908513" y="14494"/>
                  <a:pt x="1922804" y="17092"/>
                </a:cubicBezTo>
                <a:cubicBezTo>
                  <a:pt x="1939852" y="20192"/>
                  <a:pt x="1956953" y="23002"/>
                  <a:pt x="1974079" y="25637"/>
                </a:cubicBezTo>
                <a:cubicBezTo>
                  <a:pt x="1993987" y="28700"/>
                  <a:pt x="2014081" y="30580"/>
                  <a:pt x="2033899" y="34183"/>
                </a:cubicBezTo>
                <a:cubicBezTo>
                  <a:pt x="2127462" y="51195"/>
                  <a:pt x="2000556" y="34312"/>
                  <a:pt x="2110811" y="51275"/>
                </a:cubicBezTo>
                <a:cubicBezTo>
                  <a:pt x="2133510" y="54767"/>
                  <a:pt x="2156479" y="56329"/>
                  <a:pt x="2179178" y="59821"/>
                </a:cubicBezTo>
                <a:cubicBezTo>
                  <a:pt x="2193534" y="62030"/>
                  <a:pt x="2207428" y="67208"/>
                  <a:pt x="2221907" y="68366"/>
                </a:cubicBezTo>
                <a:cubicBezTo>
                  <a:pt x="2278768" y="72915"/>
                  <a:pt x="2335850" y="74063"/>
                  <a:pt x="2392822" y="76912"/>
                </a:cubicBezTo>
                <a:cubicBezTo>
                  <a:pt x="2415611" y="82609"/>
                  <a:pt x="2437959" y="90519"/>
                  <a:pt x="2461189" y="94004"/>
                </a:cubicBezTo>
                <a:cubicBezTo>
                  <a:pt x="2495111" y="99092"/>
                  <a:pt x="2529607" y="99137"/>
                  <a:pt x="2563738" y="102550"/>
                </a:cubicBezTo>
                <a:cubicBezTo>
                  <a:pt x="2586590" y="104835"/>
                  <a:pt x="2609369" y="107847"/>
                  <a:pt x="2632105" y="111095"/>
                </a:cubicBezTo>
                <a:cubicBezTo>
                  <a:pt x="2649258" y="113545"/>
                  <a:pt x="2666388" y="116243"/>
                  <a:pt x="2683379" y="119641"/>
                </a:cubicBezTo>
                <a:cubicBezTo>
                  <a:pt x="2694896" y="121945"/>
                  <a:pt x="2705936" y="126526"/>
                  <a:pt x="2717563" y="128187"/>
                </a:cubicBezTo>
                <a:cubicBezTo>
                  <a:pt x="2745903" y="132236"/>
                  <a:pt x="2774535" y="133884"/>
                  <a:pt x="2803021" y="136733"/>
                </a:cubicBezTo>
                <a:cubicBezTo>
                  <a:pt x="2844761" y="150647"/>
                  <a:pt x="2834211" y="148992"/>
                  <a:pt x="2897024" y="153824"/>
                </a:cubicBezTo>
                <a:cubicBezTo>
                  <a:pt x="2948227" y="157763"/>
                  <a:pt x="2999574" y="159521"/>
                  <a:pt x="3050849" y="162370"/>
                </a:cubicBezTo>
                <a:lnTo>
                  <a:pt x="3896882" y="153824"/>
                </a:lnTo>
                <a:cubicBezTo>
                  <a:pt x="3936858" y="153116"/>
                  <a:pt x="3976565" y="146657"/>
                  <a:pt x="4016523" y="145279"/>
                </a:cubicBezTo>
                <a:cubicBezTo>
                  <a:pt x="4141819" y="140959"/>
                  <a:pt x="4267200" y="139582"/>
                  <a:pt x="4392538" y="136733"/>
                </a:cubicBezTo>
                <a:cubicBezTo>
                  <a:pt x="4503633" y="139582"/>
                  <a:pt x="4615217" y="134488"/>
                  <a:pt x="4725824" y="145279"/>
                </a:cubicBezTo>
                <a:cubicBezTo>
                  <a:pt x="4736046" y="146276"/>
                  <a:pt x="4742505" y="160653"/>
                  <a:pt x="4742916" y="170916"/>
                </a:cubicBezTo>
                <a:cubicBezTo>
                  <a:pt x="4745423" y="233600"/>
                  <a:pt x="4742398" y="296705"/>
                  <a:pt x="4734370" y="358923"/>
                </a:cubicBezTo>
                <a:cubicBezTo>
                  <a:pt x="4719294" y="475759"/>
                  <a:pt x="4721410" y="404001"/>
                  <a:pt x="4683095" y="461473"/>
                </a:cubicBezTo>
                <a:cubicBezTo>
                  <a:pt x="4617422" y="559982"/>
                  <a:pt x="4644132" y="551711"/>
                  <a:pt x="4572000" y="623843"/>
                </a:cubicBezTo>
                <a:cubicBezTo>
                  <a:pt x="4561929" y="633914"/>
                  <a:pt x="4548939" y="640583"/>
                  <a:pt x="4537817" y="649480"/>
                </a:cubicBezTo>
                <a:cubicBezTo>
                  <a:pt x="4520444" y="663378"/>
                  <a:pt x="4502274" y="676477"/>
                  <a:pt x="4486542" y="692209"/>
                </a:cubicBezTo>
                <a:cubicBezTo>
                  <a:pt x="4444438" y="734314"/>
                  <a:pt x="4503925" y="709140"/>
                  <a:pt x="4426722" y="752030"/>
                </a:cubicBezTo>
                <a:cubicBezTo>
                  <a:pt x="4416455" y="757734"/>
                  <a:pt x="4404165" y="758915"/>
                  <a:pt x="4392538" y="760576"/>
                </a:cubicBezTo>
                <a:cubicBezTo>
                  <a:pt x="4364198" y="764624"/>
                  <a:pt x="4335512" y="765776"/>
                  <a:pt x="4307080" y="769121"/>
                </a:cubicBezTo>
                <a:cubicBezTo>
                  <a:pt x="4287075" y="771474"/>
                  <a:pt x="4267343" y="776122"/>
                  <a:pt x="4247260" y="777667"/>
                </a:cubicBezTo>
                <a:cubicBezTo>
                  <a:pt x="4193221" y="781824"/>
                  <a:pt x="4138983" y="782832"/>
                  <a:pt x="4084890" y="786213"/>
                </a:cubicBezTo>
                <a:cubicBezTo>
                  <a:pt x="4047821" y="788530"/>
                  <a:pt x="4010826" y="791910"/>
                  <a:pt x="3973794" y="794759"/>
                </a:cubicBezTo>
                <a:lnTo>
                  <a:pt x="3384135" y="786213"/>
                </a:lnTo>
                <a:cubicBezTo>
                  <a:pt x="3295685" y="783559"/>
                  <a:pt x="3119215" y="769121"/>
                  <a:pt x="3119215" y="769121"/>
                </a:cubicBezTo>
                <a:cubicBezTo>
                  <a:pt x="3038217" y="752923"/>
                  <a:pt x="3080002" y="759347"/>
                  <a:pt x="2948299" y="752030"/>
                </a:cubicBezTo>
                <a:lnTo>
                  <a:pt x="2768837" y="743484"/>
                </a:lnTo>
                <a:cubicBezTo>
                  <a:pt x="2611095" y="720950"/>
                  <a:pt x="2638573" y="722486"/>
                  <a:pt x="2444097" y="709301"/>
                </a:cubicBezTo>
                <a:cubicBezTo>
                  <a:pt x="2344462" y="702546"/>
                  <a:pt x="2144994" y="692209"/>
                  <a:pt x="2144994" y="692209"/>
                </a:cubicBezTo>
                <a:cubicBezTo>
                  <a:pt x="2096568" y="686512"/>
                  <a:pt x="2048263" y="679669"/>
                  <a:pt x="1999716" y="675118"/>
                </a:cubicBezTo>
                <a:cubicBezTo>
                  <a:pt x="1911025" y="666803"/>
                  <a:pt x="1730231" y="660008"/>
                  <a:pt x="1657884" y="658026"/>
                </a:cubicBezTo>
                <a:lnTo>
                  <a:pt x="1247686" y="649480"/>
                </a:lnTo>
                <a:cubicBezTo>
                  <a:pt x="1196411" y="646632"/>
                  <a:pt x="1145064" y="644874"/>
                  <a:pt x="1093862" y="640935"/>
                </a:cubicBezTo>
                <a:cubicBezTo>
                  <a:pt x="1070963" y="639174"/>
                  <a:pt x="1048461" y="632389"/>
                  <a:pt x="1025495" y="632389"/>
                </a:cubicBezTo>
                <a:cubicBezTo>
                  <a:pt x="917211" y="632389"/>
                  <a:pt x="809002" y="638086"/>
                  <a:pt x="700755" y="640935"/>
                </a:cubicBezTo>
                <a:cubicBezTo>
                  <a:pt x="506027" y="660406"/>
                  <a:pt x="602901" y="654263"/>
                  <a:pt x="256374" y="640935"/>
                </a:cubicBezTo>
                <a:cubicBezTo>
                  <a:pt x="219907" y="639532"/>
                  <a:pt x="159066" y="631728"/>
                  <a:pt x="119641" y="623843"/>
                </a:cubicBezTo>
                <a:cubicBezTo>
                  <a:pt x="108124" y="621540"/>
                  <a:pt x="96852" y="618146"/>
                  <a:pt x="85458" y="615297"/>
                </a:cubicBezTo>
                <a:cubicBezTo>
                  <a:pt x="79761" y="606751"/>
                  <a:pt x="72959" y="598846"/>
                  <a:pt x="68366" y="589660"/>
                </a:cubicBezTo>
                <a:cubicBezTo>
                  <a:pt x="64337" y="581603"/>
                  <a:pt x="64818" y="571517"/>
                  <a:pt x="59821" y="564022"/>
                </a:cubicBezTo>
                <a:cubicBezTo>
                  <a:pt x="53117" y="553966"/>
                  <a:pt x="42729" y="546931"/>
                  <a:pt x="34183" y="538385"/>
                </a:cubicBezTo>
                <a:cubicBezTo>
                  <a:pt x="31334" y="529839"/>
                  <a:pt x="28112" y="521409"/>
                  <a:pt x="25637" y="512748"/>
                </a:cubicBezTo>
                <a:cubicBezTo>
                  <a:pt x="22410" y="501455"/>
                  <a:pt x="20467" y="489814"/>
                  <a:pt x="17092" y="478564"/>
                </a:cubicBezTo>
                <a:cubicBezTo>
                  <a:pt x="11915" y="461308"/>
                  <a:pt x="0" y="427290"/>
                  <a:pt x="0" y="427290"/>
                </a:cubicBezTo>
                <a:cubicBezTo>
                  <a:pt x="4726" y="328047"/>
                  <a:pt x="5917" y="248814"/>
                  <a:pt x="17092" y="153824"/>
                </a:cubicBezTo>
                <a:cubicBezTo>
                  <a:pt x="18187" y="144520"/>
                  <a:pt x="24801" y="92548"/>
                  <a:pt x="34183" y="76912"/>
                </a:cubicBezTo>
                <a:cubicBezTo>
                  <a:pt x="38328" y="70003"/>
                  <a:pt x="48426" y="41305"/>
                  <a:pt x="51275" y="3418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515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Answering Critics …</a:t>
            </a:r>
            <a:endParaRPr lang="en-GB" dirty="0">
              <a:solidFill>
                <a:schemeClr val="tx2"/>
              </a:solidFill>
            </a:endParaRPr>
          </a:p>
        </p:txBody>
      </p:sp>
      <p:sp>
        <p:nvSpPr>
          <p:cNvPr id="3" name="Content Placeholder 2"/>
          <p:cNvSpPr>
            <a:spLocks noGrp="1"/>
          </p:cNvSpPr>
          <p:nvPr>
            <p:ph idx="1"/>
          </p:nvPr>
        </p:nvSpPr>
        <p:spPr>
          <a:xfrm>
            <a:off x="457200" y="1600200"/>
            <a:ext cx="8382000" cy="4525963"/>
          </a:xfrm>
        </p:spPr>
        <p:txBody>
          <a:bodyPr>
            <a:normAutofit fontScale="92500"/>
          </a:bodyPr>
          <a:lstStyle/>
          <a:p>
            <a:r>
              <a:rPr lang="en-GB" dirty="0" smtClean="0"/>
              <a:t>Reviewing SDO structures &amp; processes nearing completion</a:t>
            </a:r>
          </a:p>
          <a:p>
            <a:r>
              <a:rPr lang="en-GB" dirty="0" smtClean="0"/>
              <a:t>Establishment of the Joint Initiative Council comprising: CDISC, CEN, </a:t>
            </a:r>
            <a:r>
              <a:rPr lang="en-GB" dirty="0"/>
              <a:t>GS1, </a:t>
            </a:r>
            <a:r>
              <a:rPr lang="en-GB" dirty="0" smtClean="0"/>
              <a:t>HL7, IHTSDO, ISO</a:t>
            </a:r>
          </a:p>
          <a:p>
            <a:pPr marL="457200" lvl="1" indent="0">
              <a:buNone/>
            </a:pPr>
            <a:r>
              <a:rPr lang="en-GB" dirty="0" smtClean="0"/>
              <a:t>                                  </a:t>
            </a:r>
            <a:r>
              <a:rPr lang="en-GB" sz="1800" dirty="0" smtClean="0">
                <a:hlinkClick r:id="rId3"/>
              </a:rPr>
              <a:t>http</a:t>
            </a:r>
            <a:r>
              <a:rPr lang="en-GB" sz="1800" dirty="0">
                <a:hlinkClick r:id="rId3"/>
              </a:rPr>
              <a:t>://www.jointinitiativecouncil.org/</a:t>
            </a:r>
            <a:r>
              <a:rPr lang="en-GB" sz="1800" dirty="0" smtClean="0"/>
              <a:t> </a:t>
            </a:r>
            <a:endParaRPr lang="en-GB" dirty="0"/>
          </a:p>
          <a:p>
            <a:r>
              <a:rPr lang="en-GB" dirty="0" smtClean="0"/>
              <a:t>However, reducing the distance from the Developer of the standards to the  Consumer is proving to be challenging…</a:t>
            </a:r>
          </a:p>
          <a:p>
            <a:r>
              <a:rPr lang="en-GB" i="1" dirty="0"/>
              <a:t>Consider IHTSDO </a:t>
            </a:r>
            <a:r>
              <a:rPr lang="en-GB" i="1" dirty="0" smtClean="0"/>
              <a:t>and the </a:t>
            </a:r>
            <a:r>
              <a:rPr lang="en-GB" i="1" dirty="0"/>
              <a:t>SNOMED CT standard…</a:t>
            </a:r>
          </a:p>
          <a:p>
            <a:endParaRPr lang="en-GB" i="1" dirty="0"/>
          </a:p>
        </p:txBody>
      </p:sp>
      <p:pic>
        <p:nvPicPr>
          <p:cNvPr id="4098" name="Picture 2" descr="C:\Users\Steve\Desktop\topimagelog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743200"/>
            <a:ext cx="7401539"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80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Value Proposition</a:t>
            </a:r>
            <a:endParaRPr lang="en-GB"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GB" dirty="0" smtClean="0"/>
              <a:t>A </a:t>
            </a:r>
            <a:r>
              <a:rPr lang="en-GB" dirty="0"/>
              <a:t>value proposition is a promise of value to be delivered and a belief from the customer of </a:t>
            </a:r>
            <a:r>
              <a:rPr lang="en-GB" dirty="0" smtClean="0"/>
              <a:t>value </a:t>
            </a:r>
            <a:r>
              <a:rPr lang="en-GB" dirty="0"/>
              <a:t>that will be </a:t>
            </a:r>
            <a:r>
              <a:rPr lang="en-GB" dirty="0" smtClean="0"/>
              <a:t>experienced</a:t>
            </a:r>
          </a:p>
        </p:txBody>
      </p:sp>
      <p:pic>
        <p:nvPicPr>
          <p:cNvPr id="5123" name="Picture 3" descr="C:\Users\Steve\AppData\Local\Microsoft\Windows\Temporary Internet Files\Content.IE5\UEGDIG35\MC9004387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76800"/>
            <a:ext cx="1676400"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3124200" y="2127903"/>
            <a:ext cx="1062712" cy="522418"/>
          </a:xfrm>
          <a:custGeom>
            <a:avLst/>
            <a:gdLst>
              <a:gd name="connsiteX0" fmla="*/ 985800 w 1062712"/>
              <a:gd name="connsiteY0" fmla="*/ 478564 h 522418"/>
              <a:gd name="connsiteX1" fmla="*/ 985800 w 1062712"/>
              <a:gd name="connsiteY1" fmla="*/ 478564 h 522418"/>
              <a:gd name="connsiteX2" fmla="*/ 823430 w 1062712"/>
              <a:gd name="connsiteY2" fmla="*/ 487110 h 522418"/>
              <a:gd name="connsiteX3" fmla="*/ 720880 w 1062712"/>
              <a:gd name="connsiteY3" fmla="*/ 495656 h 522418"/>
              <a:gd name="connsiteX4" fmla="*/ 584148 w 1062712"/>
              <a:gd name="connsiteY4" fmla="*/ 504202 h 522418"/>
              <a:gd name="connsiteX5" fmla="*/ 524327 w 1062712"/>
              <a:gd name="connsiteY5" fmla="*/ 512747 h 522418"/>
              <a:gd name="connsiteX6" fmla="*/ 473052 w 1062712"/>
              <a:gd name="connsiteY6" fmla="*/ 521293 h 522418"/>
              <a:gd name="connsiteX7" fmla="*/ 62854 w 1062712"/>
              <a:gd name="connsiteY7" fmla="*/ 521293 h 522418"/>
              <a:gd name="connsiteX8" fmla="*/ 11579 w 1062712"/>
              <a:gd name="connsiteY8" fmla="*/ 222190 h 522418"/>
              <a:gd name="connsiteX9" fmla="*/ 20125 w 1062712"/>
              <a:gd name="connsiteY9" fmla="*/ 42729 h 522418"/>
              <a:gd name="connsiteX10" fmla="*/ 191041 w 1062712"/>
              <a:gd name="connsiteY10" fmla="*/ 34183 h 522418"/>
              <a:gd name="connsiteX11" fmla="*/ 447415 w 1062712"/>
              <a:gd name="connsiteY11" fmla="*/ 25637 h 522418"/>
              <a:gd name="connsiteX12" fmla="*/ 473052 w 1062712"/>
              <a:gd name="connsiteY12" fmla="*/ 17091 h 522418"/>
              <a:gd name="connsiteX13" fmla="*/ 686697 w 1062712"/>
              <a:gd name="connsiteY13" fmla="*/ 0 h 522418"/>
              <a:gd name="connsiteX14" fmla="*/ 960162 w 1062712"/>
              <a:gd name="connsiteY14" fmla="*/ 8546 h 522418"/>
              <a:gd name="connsiteX15" fmla="*/ 985800 w 1062712"/>
              <a:gd name="connsiteY15" fmla="*/ 17091 h 522418"/>
              <a:gd name="connsiteX16" fmla="*/ 1037075 w 1062712"/>
              <a:gd name="connsiteY16" fmla="*/ 59820 h 522418"/>
              <a:gd name="connsiteX17" fmla="*/ 1062712 w 1062712"/>
              <a:gd name="connsiteY17" fmla="*/ 111095 h 522418"/>
              <a:gd name="connsiteX18" fmla="*/ 1054166 w 1062712"/>
              <a:gd name="connsiteY18" fmla="*/ 205099 h 522418"/>
              <a:gd name="connsiteX19" fmla="*/ 1045620 w 1062712"/>
              <a:gd name="connsiteY19" fmla="*/ 256374 h 522418"/>
              <a:gd name="connsiteX20" fmla="*/ 1028529 w 1062712"/>
              <a:gd name="connsiteY20" fmla="*/ 376015 h 522418"/>
              <a:gd name="connsiteX21" fmla="*/ 1019983 w 1062712"/>
              <a:gd name="connsiteY21" fmla="*/ 401652 h 522418"/>
              <a:gd name="connsiteX22" fmla="*/ 994346 w 1062712"/>
              <a:gd name="connsiteY22" fmla="*/ 427290 h 522418"/>
              <a:gd name="connsiteX23" fmla="*/ 985800 w 1062712"/>
              <a:gd name="connsiteY23" fmla="*/ 478564 h 5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2712" h="522418">
                <a:moveTo>
                  <a:pt x="985800" y="478564"/>
                </a:moveTo>
                <a:lnTo>
                  <a:pt x="985800" y="478564"/>
                </a:lnTo>
                <a:lnTo>
                  <a:pt x="823430" y="487110"/>
                </a:lnTo>
                <a:cubicBezTo>
                  <a:pt x="789199" y="489318"/>
                  <a:pt x="755095" y="493212"/>
                  <a:pt x="720880" y="495656"/>
                </a:cubicBezTo>
                <a:lnTo>
                  <a:pt x="584148" y="504202"/>
                </a:lnTo>
                <a:lnTo>
                  <a:pt x="524327" y="512747"/>
                </a:lnTo>
                <a:cubicBezTo>
                  <a:pt x="507201" y="515382"/>
                  <a:pt x="490376" y="520972"/>
                  <a:pt x="473052" y="521293"/>
                </a:cubicBezTo>
                <a:cubicBezTo>
                  <a:pt x="336343" y="523825"/>
                  <a:pt x="199587" y="521293"/>
                  <a:pt x="62854" y="521293"/>
                </a:cubicBezTo>
                <a:lnTo>
                  <a:pt x="11579" y="222190"/>
                </a:lnTo>
                <a:cubicBezTo>
                  <a:pt x="14428" y="162370"/>
                  <a:pt x="-21226" y="86049"/>
                  <a:pt x="20125" y="42729"/>
                </a:cubicBezTo>
                <a:cubicBezTo>
                  <a:pt x="59512" y="1467"/>
                  <a:pt x="134043" y="36463"/>
                  <a:pt x="191041" y="34183"/>
                </a:cubicBezTo>
                <a:lnTo>
                  <a:pt x="447415" y="25637"/>
                </a:lnTo>
                <a:cubicBezTo>
                  <a:pt x="455961" y="22788"/>
                  <a:pt x="464219" y="18858"/>
                  <a:pt x="473052" y="17091"/>
                </a:cubicBezTo>
                <a:cubicBezTo>
                  <a:pt x="539925" y="3717"/>
                  <a:pt x="624391" y="3462"/>
                  <a:pt x="686697" y="0"/>
                </a:cubicBezTo>
                <a:cubicBezTo>
                  <a:pt x="777852" y="2849"/>
                  <a:pt x="869111" y="3343"/>
                  <a:pt x="960162" y="8546"/>
                </a:cubicBezTo>
                <a:cubicBezTo>
                  <a:pt x="969155" y="9060"/>
                  <a:pt x="977743" y="13062"/>
                  <a:pt x="985800" y="17091"/>
                </a:cubicBezTo>
                <a:cubicBezTo>
                  <a:pt x="1005003" y="26692"/>
                  <a:pt x="1023578" y="43624"/>
                  <a:pt x="1037075" y="59820"/>
                </a:cubicBezTo>
                <a:cubicBezTo>
                  <a:pt x="1055480" y="81906"/>
                  <a:pt x="1054148" y="85403"/>
                  <a:pt x="1062712" y="111095"/>
                </a:cubicBezTo>
                <a:cubicBezTo>
                  <a:pt x="1059863" y="142430"/>
                  <a:pt x="1057842" y="173851"/>
                  <a:pt x="1054166" y="205099"/>
                </a:cubicBezTo>
                <a:cubicBezTo>
                  <a:pt x="1052141" y="222308"/>
                  <a:pt x="1047769" y="239180"/>
                  <a:pt x="1045620" y="256374"/>
                </a:cubicBezTo>
                <a:cubicBezTo>
                  <a:pt x="1035783" y="335073"/>
                  <a:pt x="1044069" y="321626"/>
                  <a:pt x="1028529" y="376015"/>
                </a:cubicBezTo>
                <a:cubicBezTo>
                  <a:pt x="1026054" y="384676"/>
                  <a:pt x="1024980" y="394157"/>
                  <a:pt x="1019983" y="401652"/>
                </a:cubicBezTo>
                <a:cubicBezTo>
                  <a:pt x="1013279" y="411708"/>
                  <a:pt x="1002083" y="418006"/>
                  <a:pt x="994346" y="427290"/>
                </a:cubicBezTo>
                <a:cubicBezTo>
                  <a:pt x="946036" y="485262"/>
                  <a:pt x="995885" y="434296"/>
                  <a:pt x="985800" y="478564"/>
                </a:cubicBezTo>
                <a:close/>
              </a:path>
            </a:pathLst>
          </a:cu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686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rPr>
              <a:t>Value Proposition of IHTSDO: SNOMED CT  </a:t>
            </a:r>
            <a:endParaRPr lang="en-GB" sz="3600" dirty="0">
              <a:solidFill>
                <a:schemeClr val="tx2"/>
              </a:solidFill>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GB" dirty="0" smtClean="0"/>
              <a:t>“The </a:t>
            </a:r>
            <a:r>
              <a:rPr lang="en-GB" dirty="0"/>
              <a:t>delivery of a standard clinical terminology for use across the world's health information systems can </a:t>
            </a:r>
            <a:r>
              <a:rPr lang="en-GB" dirty="0" smtClean="0"/>
              <a:t>make </a:t>
            </a:r>
            <a:r>
              <a:rPr lang="en-GB" dirty="0"/>
              <a:t>a significant contribution towards improving the quality and safety of </a:t>
            </a:r>
            <a:r>
              <a:rPr lang="en-GB" dirty="0" smtClean="0"/>
              <a:t>healthcare…</a:t>
            </a:r>
          </a:p>
          <a:p>
            <a:r>
              <a:rPr lang="en-GB" dirty="0" smtClean="0"/>
              <a:t>…</a:t>
            </a:r>
            <a:endParaRPr lang="en-GB" dirty="0"/>
          </a:p>
          <a:p>
            <a:r>
              <a:rPr lang="en-GB" dirty="0" smtClean="0"/>
              <a:t>Ultimately</a:t>
            </a:r>
            <a:r>
              <a:rPr lang="en-GB" dirty="0"/>
              <a:t>, patients will benefit from the use of SNOMED CT to more clearly describe and accurately record their care, in building and facilitating better communication and interoperability in electronic health record exchange, and in creating systems that support health care decision making</a:t>
            </a:r>
            <a:r>
              <a:rPr lang="en-GB" dirty="0" smtClean="0"/>
              <a:t>.”</a:t>
            </a:r>
          </a:p>
          <a:p>
            <a:endParaRPr lang="en-GB" dirty="0" smtClean="0"/>
          </a:p>
          <a:p>
            <a:pPr marL="3657600" lvl="8" indent="0">
              <a:buNone/>
            </a:pPr>
            <a:r>
              <a:rPr lang="en-GB" i="1" dirty="0" smtClean="0">
                <a:hlinkClick r:id="rId3"/>
              </a:rPr>
              <a:t>www.</a:t>
            </a:r>
            <a:r>
              <a:rPr lang="en-GB" b="1" i="1" dirty="0" smtClean="0">
                <a:hlinkClick r:id="rId3"/>
              </a:rPr>
              <a:t>ihtsdo</a:t>
            </a:r>
            <a:r>
              <a:rPr lang="en-GB" i="1" dirty="0" smtClean="0">
                <a:hlinkClick r:id="rId3"/>
              </a:rPr>
              <a:t>.org</a:t>
            </a:r>
            <a:r>
              <a:rPr lang="en-GB" i="1" dirty="0" smtClean="0"/>
              <a:t>  August 2011</a:t>
            </a:r>
            <a:endParaRPr lang="en-GB" dirty="0"/>
          </a:p>
          <a:p>
            <a:endParaRPr lang="en-GB" dirty="0"/>
          </a:p>
        </p:txBody>
      </p:sp>
      <p:sp>
        <p:nvSpPr>
          <p:cNvPr id="5" name="Freeform 4"/>
          <p:cNvSpPr/>
          <p:nvPr/>
        </p:nvSpPr>
        <p:spPr>
          <a:xfrm>
            <a:off x="757727" y="2226180"/>
            <a:ext cx="7747662" cy="974220"/>
          </a:xfrm>
          <a:custGeom>
            <a:avLst/>
            <a:gdLst>
              <a:gd name="connsiteX0" fmla="*/ 0 w 7747662"/>
              <a:gd name="connsiteY0" fmla="*/ 42729 h 974220"/>
              <a:gd name="connsiteX1" fmla="*/ 0 w 7747662"/>
              <a:gd name="connsiteY1" fmla="*/ 42729 h 974220"/>
              <a:gd name="connsiteX2" fmla="*/ 94004 w 7747662"/>
              <a:gd name="connsiteY2" fmla="*/ 25637 h 974220"/>
              <a:gd name="connsiteX3" fmla="*/ 410198 w 7747662"/>
              <a:gd name="connsiteY3" fmla="*/ 42729 h 974220"/>
              <a:gd name="connsiteX4" fmla="*/ 512748 w 7747662"/>
              <a:gd name="connsiteY4" fmla="*/ 51275 h 974220"/>
              <a:gd name="connsiteX5" fmla="*/ 777667 w 7747662"/>
              <a:gd name="connsiteY5" fmla="*/ 68366 h 974220"/>
              <a:gd name="connsiteX6" fmla="*/ 1264778 w 7747662"/>
              <a:gd name="connsiteY6" fmla="*/ 59820 h 974220"/>
              <a:gd name="connsiteX7" fmla="*/ 2845750 w 7747662"/>
              <a:gd name="connsiteY7" fmla="*/ 42729 h 974220"/>
              <a:gd name="connsiteX8" fmla="*/ 3110669 w 7747662"/>
              <a:gd name="connsiteY8" fmla="*/ 34183 h 974220"/>
              <a:gd name="connsiteX9" fmla="*/ 3495230 w 7747662"/>
              <a:gd name="connsiteY9" fmla="*/ 42729 h 974220"/>
              <a:gd name="connsiteX10" fmla="*/ 3606325 w 7747662"/>
              <a:gd name="connsiteY10" fmla="*/ 59820 h 974220"/>
              <a:gd name="connsiteX11" fmla="*/ 3879791 w 7747662"/>
              <a:gd name="connsiteY11" fmla="*/ 51275 h 974220"/>
              <a:gd name="connsiteX12" fmla="*/ 3922520 w 7747662"/>
              <a:gd name="connsiteY12" fmla="*/ 42729 h 974220"/>
              <a:gd name="connsiteX13" fmla="*/ 4264352 w 7747662"/>
              <a:gd name="connsiteY13" fmla="*/ 34183 h 974220"/>
              <a:gd name="connsiteX14" fmla="*/ 5153114 w 7747662"/>
              <a:gd name="connsiteY14" fmla="*/ 17091 h 974220"/>
              <a:gd name="connsiteX15" fmla="*/ 5306938 w 7747662"/>
              <a:gd name="connsiteY15" fmla="*/ 8546 h 974220"/>
              <a:gd name="connsiteX16" fmla="*/ 5529129 w 7747662"/>
              <a:gd name="connsiteY16" fmla="*/ 0 h 974220"/>
              <a:gd name="connsiteX17" fmla="*/ 6486258 w 7747662"/>
              <a:gd name="connsiteY17" fmla="*/ 8546 h 974220"/>
              <a:gd name="connsiteX18" fmla="*/ 6563170 w 7747662"/>
              <a:gd name="connsiteY18" fmla="*/ 17091 h 974220"/>
              <a:gd name="connsiteX19" fmla="*/ 7357929 w 7747662"/>
              <a:gd name="connsiteY19" fmla="*/ 25637 h 974220"/>
              <a:gd name="connsiteX20" fmla="*/ 7400658 w 7747662"/>
              <a:gd name="connsiteY20" fmla="*/ 34183 h 974220"/>
              <a:gd name="connsiteX21" fmla="*/ 7520299 w 7747662"/>
              <a:gd name="connsiteY21" fmla="*/ 42729 h 974220"/>
              <a:gd name="connsiteX22" fmla="*/ 7554482 w 7747662"/>
              <a:gd name="connsiteY22" fmla="*/ 59820 h 974220"/>
              <a:gd name="connsiteX23" fmla="*/ 7580120 w 7747662"/>
              <a:gd name="connsiteY23" fmla="*/ 68366 h 974220"/>
              <a:gd name="connsiteX24" fmla="*/ 7605757 w 7747662"/>
              <a:gd name="connsiteY24" fmla="*/ 85458 h 974220"/>
              <a:gd name="connsiteX25" fmla="*/ 7631395 w 7747662"/>
              <a:gd name="connsiteY25" fmla="*/ 94004 h 974220"/>
              <a:gd name="connsiteX26" fmla="*/ 7665578 w 7747662"/>
              <a:gd name="connsiteY26" fmla="*/ 119641 h 974220"/>
              <a:gd name="connsiteX27" fmla="*/ 7691215 w 7747662"/>
              <a:gd name="connsiteY27" fmla="*/ 136733 h 974220"/>
              <a:gd name="connsiteX28" fmla="*/ 7708307 w 7747662"/>
              <a:gd name="connsiteY28" fmla="*/ 196553 h 974220"/>
              <a:gd name="connsiteX29" fmla="*/ 7716852 w 7747662"/>
              <a:gd name="connsiteY29" fmla="*/ 230736 h 974220"/>
              <a:gd name="connsiteX30" fmla="*/ 7725398 w 7747662"/>
              <a:gd name="connsiteY30" fmla="*/ 333286 h 974220"/>
              <a:gd name="connsiteX31" fmla="*/ 7742490 w 7747662"/>
              <a:gd name="connsiteY31" fmla="*/ 564022 h 974220"/>
              <a:gd name="connsiteX32" fmla="*/ 7708307 w 7747662"/>
              <a:gd name="connsiteY32" fmla="*/ 726392 h 974220"/>
              <a:gd name="connsiteX33" fmla="*/ 7682669 w 7747662"/>
              <a:gd name="connsiteY33" fmla="*/ 734938 h 974220"/>
              <a:gd name="connsiteX34" fmla="*/ 7537391 w 7747662"/>
              <a:gd name="connsiteY34" fmla="*/ 760576 h 974220"/>
              <a:gd name="connsiteX35" fmla="*/ 7093009 w 7747662"/>
              <a:gd name="connsiteY35" fmla="*/ 769121 h 974220"/>
              <a:gd name="connsiteX36" fmla="*/ 6930639 w 7747662"/>
              <a:gd name="connsiteY36" fmla="*/ 777667 h 974220"/>
              <a:gd name="connsiteX37" fmla="*/ 6879365 w 7747662"/>
              <a:gd name="connsiteY37" fmla="*/ 786213 h 974220"/>
              <a:gd name="connsiteX38" fmla="*/ 6716995 w 7747662"/>
              <a:gd name="connsiteY38" fmla="*/ 794759 h 974220"/>
              <a:gd name="connsiteX39" fmla="*/ 6580262 w 7747662"/>
              <a:gd name="connsiteY39" fmla="*/ 811850 h 974220"/>
              <a:gd name="connsiteX40" fmla="*/ 6511895 w 7747662"/>
              <a:gd name="connsiteY40" fmla="*/ 828942 h 974220"/>
              <a:gd name="connsiteX41" fmla="*/ 6486258 w 7747662"/>
              <a:gd name="connsiteY41" fmla="*/ 846033 h 974220"/>
              <a:gd name="connsiteX42" fmla="*/ 6375163 w 7747662"/>
              <a:gd name="connsiteY42" fmla="*/ 854579 h 974220"/>
              <a:gd name="connsiteX43" fmla="*/ 6195701 w 7747662"/>
              <a:gd name="connsiteY43" fmla="*/ 863125 h 974220"/>
              <a:gd name="connsiteX44" fmla="*/ 6161518 w 7747662"/>
              <a:gd name="connsiteY44" fmla="*/ 871671 h 974220"/>
              <a:gd name="connsiteX45" fmla="*/ 6084606 w 7747662"/>
              <a:gd name="connsiteY45" fmla="*/ 880217 h 974220"/>
              <a:gd name="connsiteX46" fmla="*/ 6016239 w 7747662"/>
              <a:gd name="connsiteY46" fmla="*/ 888762 h 974220"/>
              <a:gd name="connsiteX47" fmla="*/ 5973510 w 7747662"/>
              <a:gd name="connsiteY47" fmla="*/ 897308 h 974220"/>
              <a:gd name="connsiteX48" fmla="*/ 5247118 w 7747662"/>
              <a:gd name="connsiteY48" fmla="*/ 914400 h 974220"/>
              <a:gd name="connsiteX49" fmla="*/ 5144568 w 7747662"/>
              <a:gd name="connsiteY49" fmla="*/ 922946 h 974220"/>
              <a:gd name="connsiteX50" fmla="*/ 5067656 w 7747662"/>
              <a:gd name="connsiteY50" fmla="*/ 940037 h 974220"/>
              <a:gd name="connsiteX51" fmla="*/ 4999290 w 7747662"/>
              <a:gd name="connsiteY51" fmla="*/ 948583 h 974220"/>
              <a:gd name="connsiteX52" fmla="*/ 4888195 w 7747662"/>
              <a:gd name="connsiteY52" fmla="*/ 965675 h 974220"/>
              <a:gd name="connsiteX53" fmla="*/ 4392538 w 7747662"/>
              <a:gd name="connsiteY53" fmla="*/ 974220 h 974220"/>
              <a:gd name="connsiteX54" fmla="*/ 3486684 w 7747662"/>
              <a:gd name="connsiteY54" fmla="*/ 965675 h 974220"/>
              <a:gd name="connsiteX55" fmla="*/ 3409772 w 7747662"/>
              <a:gd name="connsiteY55" fmla="*/ 957129 h 974220"/>
              <a:gd name="connsiteX56" fmla="*/ 2623559 w 7747662"/>
              <a:gd name="connsiteY56" fmla="*/ 948583 h 974220"/>
              <a:gd name="connsiteX57" fmla="*/ 2444097 w 7747662"/>
              <a:gd name="connsiteY57" fmla="*/ 931491 h 974220"/>
              <a:gd name="connsiteX58" fmla="*/ 2187723 w 7747662"/>
              <a:gd name="connsiteY58" fmla="*/ 922946 h 974220"/>
              <a:gd name="connsiteX59" fmla="*/ 1974079 w 7747662"/>
              <a:gd name="connsiteY59" fmla="*/ 914400 h 974220"/>
              <a:gd name="connsiteX60" fmla="*/ 1649338 w 7747662"/>
              <a:gd name="connsiteY60" fmla="*/ 897308 h 974220"/>
              <a:gd name="connsiteX61" fmla="*/ 1589518 w 7747662"/>
              <a:gd name="connsiteY61" fmla="*/ 888762 h 974220"/>
              <a:gd name="connsiteX62" fmla="*/ 1555335 w 7747662"/>
              <a:gd name="connsiteY62" fmla="*/ 880217 h 974220"/>
              <a:gd name="connsiteX63" fmla="*/ 1392965 w 7747662"/>
              <a:gd name="connsiteY63" fmla="*/ 871671 h 974220"/>
              <a:gd name="connsiteX64" fmla="*/ 1341690 w 7747662"/>
              <a:gd name="connsiteY64" fmla="*/ 863125 h 974220"/>
              <a:gd name="connsiteX65" fmla="*/ 615297 w 7747662"/>
              <a:gd name="connsiteY65" fmla="*/ 846033 h 974220"/>
              <a:gd name="connsiteX66" fmla="*/ 384561 w 7747662"/>
              <a:gd name="connsiteY66" fmla="*/ 811850 h 974220"/>
              <a:gd name="connsiteX67" fmla="*/ 273466 w 7747662"/>
              <a:gd name="connsiteY67" fmla="*/ 794759 h 974220"/>
              <a:gd name="connsiteX68" fmla="*/ 153824 w 7747662"/>
              <a:gd name="connsiteY68" fmla="*/ 760576 h 974220"/>
              <a:gd name="connsiteX69" fmla="*/ 102550 w 7747662"/>
              <a:gd name="connsiteY69" fmla="*/ 743484 h 974220"/>
              <a:gd name="connsiteX70" fmla="*/ 76912 w 7747662"/>
              <a:gd name="connsiteY70" fmla="*/ 734938 h 974220"/>
              <a:gd name="connsiteX71" fmla="*/ 42729 w 7747662"/>
              <a:gd name="connsiteY71" fmla="*/ 666572 h 974220"/>
              <a:gd name="connsiteX72" fmla="*/ 25637 w 7747662"/>
              <a:gd name="connsiteY72" fmla="*/ 615297 h 974220"/>
              <a:gd name="connsiteX73" fmla="*/ 17092 w 7747662"/>
              <a:gd name="connsiteY73" fmla="*/ 487110 h 974220"/>
              <a:gd name="connsiteX74" fmla="*/ 8546 w 7747662"/>
              <a:gd name="connsiteY74" fmla="*/ 384561 h 974220"/>
              <a:gd name="connsiteX75" fmla="*/ 0 w 7747662"/>
              <a:gd name="connsiteY75" fmla="*/ 42729 h 97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747662" h="974220">
                <a:moveTo>
                  <a:pt x="0" y="42729"/>
                </a:moveTo>
                <a:lnTo>
                  <a:pt x="0" y="42729"/>
                </a:lnTo>
                <a:cubicBezTo>
                  <a:pt x="31335" y="37032"/>
                  <a:pt x="62167" y="26475"/>
                  <a:pt x="94004" y="25637"/>
                </a:cubicBezTo>
                <a:cubicBezTo>
                  <a:pt x="246973" y="21611"/>
                  <a:pt x="287725" y="31595"/>
                  <a:pt x="410198" y="42729"/>
                </a:cubicBezTo>
                <a:lnTo>
                  <a:pt x="512748" y="51275"/>
                </a:lnTo>
                <a:cubicBezTo>
                  <a:pt x="616116" y="77115"/>
                  <a:pt x="571120" y="68366"/>
                  <a:pt x="777667" y="68366"/>
                </a:cubicBezTo>
                <a:cubicBezTo>
                  <a:pt x="940062" y="68366"/>
                  <a:pt x="1102408" y="62669"/>
                  <a:pt x="1264778" y="59820"/>
                </a:cubicBezTo>
                <a:cubicBezTo>
                  <a:pt x="1871276" y="13170"/>
                  <a:pt x="1247985" y="58471"/>
                  <a:pt x="2845750" y="42729"/>
                </a:cubicBezTo>
                <a:cubicBezTo>
                  <a:pt x="2934098" y="41859"/>
                  <a:pt x="3022363" y="37032"/>
                  <a:pt x="3110669" y="34183"/>
                </a:cubicBezTo>
                <a:lnTo>
                  <a:pt x="3495230" y="42729"/>
                </a:lnTo>
                <a:cubicBezTo>
                  <a:pt x="3509517" y="43279"/>
                  <a:pt x="3589106" y="56950"/>
                  <a:pt x="3606325" y="59820"/>
                </a:cubicBezTo>
                <a:cubicBezTo>
                  <a:pt x="3697480" y="56972"/>
                  <a:pt x="3788724" y="56197"/>
                  <a:pt x="3879791" y="51275"/>
                </a:cubicBezTo>
                <a:cubicBezTo>
                  <a:pt x="3894295" y="50491"/>
                  <a:pt x="3908009" y="43374"/>
                  <a:pt x="3922520" y="42729"/>
                </a:cubicBezTo>
                <a:cubicBezTo>
                  <a:pt x="4036387" y="37668"/>
                  <a:pt x="4150408" y="37032"/>
                  <a:pt x="4264352" y="34183"/>
                </a:cubicBezTo>
                <a:cubicBezTo>
                  <a:pt x="4666602" y="7366"/>
                  <a:pt x="4224887" y="34440"/>
                  <a:pt x="5153114" y="17091"/>
                </a:cubicBezTo>
                <a:cubicBezTo>
                  <a:pt x="5204459" y="16131"/>
                  <a:pt x="5255637" y="10878"/>
                  <a:pt x="5306938" y="8546"/>
                </a:cubicBezTo>
                <a:lnTo>
                  <a:pt x="5529129" y="0"/>
                </a:lnTo>
                <a:lnTo>
                  <a:pt x="6486258" y="8546"/>
                </a:lnTo>
                <a:cubicBezTo>
                  <a:pt x="6512050" y="8972"/>
                  <a:pt x="6537380" y="16585"/>
                  <a:pt x="6563170" y="17091"/>
                </a:cubicBezTo>
                <a:lnTo>
                  <a:pt x="7357929" y="25637"/>
                </a:lnTo>
                <a:cubicBezTo>
                  <a:pt x="7372172" y="28486"/>
                  <a:pt x="7386213" y="32662"/>
                  <a:pt x="7400658" y="34183"/>
                </a:cubicBezTo>
                <a:cubicBezTo>
                  <a:pt x="7440420" y="38369"/>
                  <a:pt x="7480861" y="36156"/>
                  <a:pt x="7520299" y="42729"/>
                </a:cubicBezTo>
                <a:cubicBezTo>
                  <a:pt x="7532865" y="44823"/>
                  <a:pt x="7542773" y="54802"/>
                  <a:pt x="7554482" y="59820"/>
                </a:cubicBezTo>
                <a:cubicBezTo>
                  <a:pt x="7562762" y="63368"/>
                  <a:pt x="7571574" y="65517"/>
                  <a:pt x="7580120" y="68366"/>
                </a:cubicBezTo>
                <a:cubicBezTo>
                  <a:pt x="7588666" y="74063"/>
                  <a:pt x="7596571" y="80865"/>
                  <a:pt x="7605757" y="85458"/>
                </a:cubicBezTo>
                <a:cubicBezTo>
                  <a:pt x="7613814" y="89487"/>
                  <a:pt x="7623574" y="89535"/>
                  <a:pt x="7631395" y="94004"/>
                </a:cubicBezTo>
                <a:cubicBezTo>
                  <a:pt x="7643761" y="101070"/>
                  <a:pt x="7653988" y="111362"/>
                  <a:pt x="7665578" y="119641"/>
                </a:cubicBezTo>
                <a:cubicBezTo>
                  <a:pt x="7673936" y="125611"/>
                  <a:pt x="7682669" y="131036"/>
                  <a:pt x="7691215" y="136733"/>
                </a:cubicBezTo>
                <a:cubicBezTo>
                  <a:pt x="7717944" y="243648"/>
                  <a:pt x="7683776" y="110694"/>
                  <a:pt x="7708307" y="196553"/>
                </a:cubicBezTo>
                <a:cubicBezTo>
                  <a:pt x="7711534" y="207846"/>
                  <a:pt x="7714004" y="219342"/>
                  <a:pt x="7716852" y="230736"/>
                </a:cubicBezTo>
                <a:cubicBezTo>
                  <a:pt x="7719701" y="264919"/>
                  <a:pt x="7722767" y="299085"/>
                  <a:pt x="7725398" y="333286"/>
                </a:cubicBezTo>
                <a:cubicBezTo>
                  <a:pt x="7731313" y="410182"/>
                  <a:pt x="7742490" y="564022"/>
                  <a:pt x="7742490" y="564022"/>
                </a:cubicBezTo>
                <a:cubicBezTo>
                  <a:pt x="7736490" y="666025"/>
                  <a:pt x="7773640" y="693726"/>
                  <a:pt x="7708307" y="726392"/>
                </a:cubicBezTo>
                <a:cubicBezTo>
                  <a:pt x="7700250" y="730421"/>
                  <a:pt x="7691215" y="732089"/>
                  <a:pt x="7682669" y="734938"/>
                </a:cubicBezTo>
                <a:cubicBezTo>
                  <a:pt x="7625922" y="772771"/>
                  <a:pt x="7658882" y="756895"/>
                  <a:pt x="7537391" y="760576"/>
                </a:cubicBezTo>
                <a:cubicBezTo>
                  <a:pt x="7389304" y="765063"/>
                  <a:pt x="7241136" y="766273"/>
                  <a:pt x="7093009" y="769121"/>
                </a:cubicBezTo>
                <a:cubicBezTo>
                  <a:pt x="7038886" y="771970"/>
                  <a:pt x="6984665" y="773345"/>
                  <a:pt x="6930639" y="777667"/>
                </a:cubicBezTo>
                <a:cubicBezTo>
                  <a:pt x="6913367" y="779049"/>
                  <a:pt x="6896637" y="784831"/>
                  <a:pt x="6879365" y="786213"/>
                </a:cubicBezTo>
                <a:cubicBezTo>
                  <a:pt x="6825339" y="790535"/>
                  <a:pt x="6771118" y="791910"/>
                  <a:pt x="6716995" y="794759"/>
                </a:cubicBezTo>
                <a:cubicBezTo>
                  <a:pt x="6639390" y="814160"/>
                  <a:pt x="6724139" y="794924"/>
                  <a:pt x="6580262" y="811850"/>
                </a:cubicBezTo>
                <a:cubicBezTo>
                  <a:pt x="6567510" y="813350"/>
                  <a:pt x="6527243" y="821268"/>
                  <a:pt x="6511895" y="828942"/>
                </a:cubicBezTo>
                <a:cubicBezTo>
                  <a:pt x="6502709" y="833535"/>
                  <a:pt x="6496353" y="844140"/>
                  <a:pt x="6486258" y="846033"/>
                </a:cubicBezTo>
                <a:cubicBezTo>
                  <a:pt x="6449753" y="852878"/>
                  <a:pt x="6412240" y="852398"/>
                  <a:pt x="6375163" y="854579"/>
                </a:cubicBezTo>
                <a:cubicBezTo>
                  <a:pt x="6315378" y="858096"/>
                  <a:pt x="6255522" y="860276"/>
                  <a:pt x="6195701" y="863125"/>
                </a:cubicBezTo>
                <a:cubicBezTo>
                  <a:pt x="6184307" y="865974"/>
                  <a:pt x="6173126" y="869885"/>
                  <a:pt x="6161518" y="871671"/>
                </a:cubicBezTo>
                <a:cubicBezTo>
                  <a:pt x="6136023" y="875593"/>
                  <a:pt x="6110224" y="877203"/>
                  <a:pt x="6084606" y="880217"/>
                </a:cubicBezTo>
                <a:cubicBezTo>
                  <a:pt x="6061797" y="882900"/>
                  <a:pt x="6038938" y="885270"/>
                  <a:pt x="6016239" y="888762"/>
                </a:cubicBezTo>
                <a:cubicBezTo>
                  <a:pt x="6001883" y="890971"/>
                  <a:pt x="5987980" y="896050"/>
                  <a:pt x="5973510" y="897308"/>
                </a:cubicBezTo>
                <a:cubicBezTo>
                  <a:pt x="5779242" y="914201"/>
                  <a:pt x="5312979" y="913417"/>
                  <a:pt x="5247118" y="914400"/>
                </a:cubicBezTo>
                <a:cubicBezTo>
                  <a:pt x="5212935" y="917249"/>
                  <a:pt x="5178525" y="918095"/>
                  <a:pt x="5144568" y="922946"/>
                </a:cubicBezTo>
                <a:cubicBezTo>
                  <a:pt x="5118569" y="926660"/>
                  <a:pt x="5093519" y="935473"/>
                  <a:pt x="5067656" y="940037"/>
                </a:cubicBezTo>
                <a:cubicBezTo>
                  <a:pt x="5045039" y="944028"/>
                  <a:pt x="5022025" y="945335"/>
                  <a:pt x="4999290" y="948583"/>
                </a:cubicBezTo>
                <a:cubicBezTo>
                  <a:pt x="4979252" y="951446"/>
                  <a:pt x="4905760" y="965135"/>
                  <a:pt x="4888195" y="965675"/>
                </a:cubicBezTo>
                <a:cubicBezTo>
                  <a:pt x="4723030" y="970757"/>
                  <a:pt x="4557757" y="971372"/>
                  <a:pt x="4392538" y="974220"/>
                </a:cubicBezTo>
                <a:lnTo>
                  <a:pt x="3486684" y="965675"/>
                </a:lnTo>
                <a:cubicBezTo>
                  <a:pt x="3460893" y="965226"/>
                  <a:pt x="3435562" y="957640"/>
                  <a:pt x="3409772" y="957129"/>
                </a:cubicBezTo>
                <a:lnTo>
                  <a:pt x="2623559" y="948583"/>
                </a:lnTo>
                <a:cubicBezTo>
                  <a:pt x="2550443" y="939443"/>
                  <a:pt x="2526172" y="935308"/>
                  <a:pt x="2444097" y="931491"/>
                </a:cubicBezTo>
                <a:cubicBezTo>
                  <a:pt x="2358684" y="927518"/>
                  <a:pt x="2273172" y="926053"/>
                  <a:pt x="2187723" y="922946"/>
                </a:cubicBezTo>
                <a:lnTo>
                  <a:pt x="1974079" y="914400"/>
                </a:lnTo>
                <a:cubicBezTo>
                  <a:pt x="1682015" y="890061"/>
                  <a:pt x="2155703" y="927998"/>
                  <a:pt x="1649338" y="897308"/>
                </a:cubicBezTo>
                <a:cubicBezTo>
                  <a:pt x="1629232" y="896089"/>
                  <a:pt x="1609336" y="892365"/>
                  <a:pt x="1589518" y="888762"/>
                </a:cubicBezTo>
                <a:cubicBezTo>
                  <a:pt x="1577962" y="886661"/>
                  <a:pt x="1567036" y="881234"/>
                  <a:pt x="1555335" y="880217"/>
                </a:cubicBezTo>
                <a:cubicBezTo>
                  <a:pt x="1501340" y="875522"/>
                  <a:pt x="1447088" y="874520"/>
                  <a:pt x="1392965" y="871671"/>
                </a:cubicBezTo>
                <a:cubicBezTo>
                  <a:pt x="1375873" y="868822"/>
                  <a:pt x="1358865" y="865415"/>
                  <a:pt x="1341690" y="863125"/>
                </a:cubicBezTo>
                <a:cubicBezTo>
                  <a:pt x="1103603" y="831379"/>
                  <a:pt x="837211" y="848953"/>
                  <a:pt x="615297" y="846033"/>
                </a:cubicBezTo>
                <a:cubicBezTo>
                  <a:pt x="300933" y="806739"/>
                  <a:pt x="625011" y="849815"/>
                  <a:pt x="384561" y="811850"/>
                </a:cubicBezTo>
                <a:cubicBezTo>
                  <a:pt x="307965" y="799756"/>
                  <a:pt x="334805" y="808914"/>
                  <a:pt x="273466" y="794759"/>
                </a:cubicBezTo>
                <a:cubicBezTo>
                  <a:pt x="203726" y="778665"/>
                  <a:pt x="215032" y="780978"/>
                  <a:pt x="153824" y="760576"/>
                </a:cubicBezTo>
                <a:lnTo>
                  <a:pt x="102550" y="743484"/>
                </a:lnTo>
                <a:lnTo>
                  <a:pt x="76912" y="734938"/>
                </a:lnTo>
                <a:cubicBezTo>
                  <a:pt x="36463" y="694489"/>
                  <a:pt x="59103" y="726610"/>
                  <a:pt x="42729" y="666572"/>
                </a:cubicBezTo>
                <a:cubicBezTo>
                  <a:pt x="37989" y="649191"/>
                  <a:pt x="25637" y="615297"/>
                  <a:pt x="25637" y="615297"/>
                </a:cubicBezTo>
                <a:cubicBezTo>
                  <a:pt x="22789" y="572568"/>
                  <a:pt x="20255" y="529817"/>
                  <a:pt x="17092" y="487110"/>
                </a:cubicBezTo>
                <a:cubicBezTo>
                  <a:pt x="14558" y="452902"/>
                  <a:pt x="9158" y="418857"/>
                  <a:pt x="8546" y="384561"/>
                </a:cubicBezTo>
                <a:cubicBezTo>
                  <a:pt x="6308" y="259243"/>
                  <a:pt x="1424" y="99701"/>
                  <a:pt x="0" y="4272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838200" y="3352800"/>
            <a:ext cx="7038497" cy="830366"/>
          </a:xfrm>
          <a:custGeom>
            <a:avLst/>
            <a:gdLst>
              <a:gd name="connsiteX0" fmla="*/ 48037 w 7038497"/>
              <a:gd name="connsiteY0" fmla="*/ 51274 h 727010"/>
              <a:gd name="connsiteX1" fmla="*/ 48037 w 7038497"/>
              <a:gd name="connsiteY1" fmla="*/ 51274 h 727010"/>
              <a:gd name="connsiteX2" fmla="*/ 210407 w 7038497"/>
              <a:gd name="connsiteY2" fmla="*/ 42729 h 727010"/>
              <a:gd name="connsiteX3" fmla="*/ 321503 w 7038497"/>
              <a:gd name="connsiteY3" fmla="*/ 34183 h 727010"/>
              <a:gd name="connsiteX4" fmla="*/ 1535005 w 7038497"/>
              <a:gd name="connsiteY4" fmla="*/ 25637 h 727010"/>
              <a:gd name="connsiteX5" fmla="*/ 2534863 w 7038497"/>
              <a:gd name="connsiteY5" fmla="*/ 34183 h 727010"/>
              <a:gd name="connsiteX6" fmla="*/ 2919424 w 7038497"/>
              <a:gd name="connsiteY6" fmla="*/ 51274 h 727010"/>
              <a:gd name="connsiteX7" fmla="*/ 3098886 w 7038497"/>
              <a:gd name="connsiteY7" fmla="*/ 59820 h 727010"/>
              <a:gd name="connsiteX8" fmla="*/ 4893503 w 7038497"/>
              <a:gd name="connsiteY8" fmla="*/ 51274 h 727010"/>
              <a:gd name="connsiteX9" fmla="*/ 5346430 w 7038497"/>
              <a:gd name="connsiteY9" fmla="*/ 42729 h 727010"/>
              <a:gd name="connsiteX10" fmla="*/ 5448979 w 7038497"/>
              <a:gd name="connsiteY10" fmla="*/ 34183 h 727010"/>
              <a:gd name="connsiteX11" fmla="*/ 5876269 w 7038497"/>
              <a:gd name="connsiteY11" fmla="*/ 17091 h 727010"/>
              <a:gd name="connsiteX12" fmla="*/ 6559932 w 7038497"/>
              <a:gd name="connsiteY12" fmla="*/ 0 h 727010"/>
              <a:gd name="connsiteX13" fmla="*/ 6833398 w 7038497"/>
              <a:gd name="connsiteY13" fmla="*/ 8545 h 727010"/>
              <a:gd name="connsiteX14" fmla="*/ 6935947 w 7038497"/>
              <a:gd name="connsiteY14" fmla="*/ 25637 h 727010"/>
              <a:gd name="connsiteX15" fmla="*/ 6961585 w 7038497"/>
              <a:gd name="connsiteY15" fmla="*/ 34183 h 727010"/>
              <a:gd name="connsiteX16" fmla="*/ 6987222 w 7038497"/>
              <a:gd name="connsiteY16" fmla="*/ 51274 h 727010"/>
              <a:gd name="connsiteX17" fmla="*/ 7029951 w 7038497"/>
              <a:gd name="connsiteY17" fmla="*/ 111095 h 727010"/>
              <a:gd name="connsiteX18" fmla="*/ 7038497 w 7038497"/>
              <a:gd name="connsiteY18" fmla="*/ 136732 h 727010"/>
              <a:gd name="connsiteX19" fmla="*/ 7029951 w 7038497"/>
              <a:gd name="connsiteY19" fmla="*/ 247828 h 727010"/>
              <a:gd name="connsiteX20" fmla="*/ 7012860 w 7038497"/>
              <a:gd name="connsiteY20" fmla="*/ 273465 h 727010"/>
              <a:gd name="connsiteX21" fmla="*/ 6995768 w 7038497"/>
              <a:gd name="connsiteY21" fmla="*/ 307648 h 727010"/>
              <a:gd name="connsiteX22" fmla="*/ 6944493 w 7038497"/>
              <a:gd name="connsiteY22" fmla="*/ 333286 h 727010"/>
              <a:gd name="connsiteX23" fmla="*/ 6893218 w 7038497"/>
              <a:gd name="connsiteY23" fmla="*/ 358923 h 727010"/>
              <a:gd name="connsiteX24" fmla="*/ 6841944 w 7038497"/>
              <a:gd name="connsiteY24" fmla="*/ 393106 h 727010"/>
              <a:gd name="connsiteX25" fmla="*/ 6807760 w 7038497"/>
              <a:gd name="connsiteY25" fmla="*/ 401652 h 727010"/>
              <a:gd name="connsiteX26" fmla="*/ 6765032 w 7038497"/>
              <a:gd name="connsiteY26" fmla="*/ 410198 h 727010"/>
              <a:gd name="connsiteX27" fmla="*/ 6722303 w 7038497"/>
              <a:gd name="connsiteY27" fmla="*/ 427289 h 727010"/>
              <a:gd name="connsiteX28" fmla="*/ 6465929 w 7038497"/>
              <a:gd name="connsiteY28" fmla="*/ 452927 h 727010"/>
              <a:gd name="connsiteX29" fmla="*/ 6431746 w 7038497"/>
              <a:gd name="connsiteY29" fmla="*/ 461473 h 727010"/>
              <a:gd name="connsiteX30" fmla="*/ 6363379 w 7038497"/>
              <a:gd name="connsiteY30" fmla="*/ 478564 h 727010"/>
              <a:gd name="connsiteX31" fmla="*/ 6004456 w 7038497"/>
              <a:gd name="connsiteY31" fmla="*/ 487110 h 727010"/>
              <a:gd name="connsiteX32" fmla="*/ 5867723 w 7038497"/>
              <a:gd name="connsiteY32" fmla="*/ 495656 h 727010"/>
              <a:gd name="connsiteX33" fmla="*/ 5679716 w 7038497"/>
              <a:gd name="connsiteY33" fmla="*/ 504202 h 727010"/>
              <a:gd name="connsiteX34" fmla="*/ 5585712 w 7038497"/>
              <a:gd name="connsiteY34" fmla="*/ 512747 h 727010"/>
              <a:gd name="connsiteX35" fmla="*/ 5286609 w 7038497"/>
              <a:gd name="connsiteY35" fmla="*/ 521293 h 727010"/>
              <a:gd name="connsiteX36" fmla="*/ 4355117 w 7038497"/>
              <a:gd name="connsiteY36" fmla="*/ 512747 h 727010"/>
              <a:gd name="connsiteX37" fmla="*/ 3115977 w 7038497"/>
              <a:gd name="connsiteY37" fmla="*/ 495656 h 727010"/>
              <a:gd name="connsiteX38" fmla="*/ 2586138 w 7038497"/>
              <a:gd name="connsiteY38" fmla="*/ 504202 h 727010"/>
              <a:gd name="connsiteX39" fmla="*/ 2509226 w 7038497"/>
              <a:gd name="connsiteY39" fmla="*/ 512747 h 727010"/>
              <a:gd name="connsiteX40" fmla="*/ 2363947 w 7038497"/>
              <a:gd name="connsiteY40" fmla="*/ 521293 h 727010"/>
              <a:gd name="connsiteX41" fmla="*/ 2338310 w 7038497"/>
              <a:gd name="connsiteY41" fmla="*/ 538385 h 727010"/>
              <a:gd name="connsiteX42" fmla="*/ 2312673 w 7038497"/>
              <a:gd name="connsiteY42" fmla="*/ 546930 h 727010"/>
              <a:gd name="connsiteX43" fmla="*/ 2235760 w 7038497"/>
              <a:gd name="connsiteY43" fmla="*/ 589659 h 727010"/>
              <a:gd name="connsiteX44" fmla="*/ 2175940 w 7038497"/>
              <a:gd name="connsiteY44" fmla="*/ 615297 h 727010"/>
              <a:gd name="connsiteX45" fmla="*/ 2124665 w 7038497"/>
              <a:gd name="connsiteY45" fmla="*/ 632388 h 727010"/>
              <a:gd name="connsiteX46" fmla="*/ 1714467 w 7038497"/>
              <a:gd name="connsiteY46" fmla="*/ 649480 h 727010"/>
              <a:gd name="connsiteX47" fmla="*/ 1611917 w 7038497"/>
              <a:gd name="connsiteY47" fmla="*/ 666572 h 727010"/>
              <a:gd name="connsiteX48" fmla="*/ 1569189 w 7038497"/>
              <a:gd name="connsiteY48" fmla="*/ 675117 h 727010"/>
              <a:gd name="connsiteX49" fmla="*/ 1517914 w 7038497"/>
              <a:gd name="connsiteY49" fmla="*/ 692209 h 727010"/>
              <a:gd name="connsiteX50" fmla="*/ 1483731 w 7038497"/>
              <a:gd name="connsiteY50" fmla="*/ 700755 h 727010"/>
              <a:gd name="connsiteX51" fmla="*/ 1458093 w 7038497"/>
              <a:gd name="connsiteY51" fmla="*/ 717846 h 727010"/>
              <a:gd name="connsiteX52" fmla="*/ 1141899 w 7038497"/>
              <a:gd name="connsiteY52" fmla="*/ 717846 h 727010"/>
              <a:gd name="connsiteX53" fmla="*/ 1005166 w 7038497"/>
              <a:gd name="connsiteY53" fmla="*/ 700755 h 727010"/>
              <a:gd name="connsiteX54" fmla="*/ 859888 w 7038497"/>
              <a:gd name="connsiteY54" fmla="*/ 692209 h 727010"/>
              <a:gd name="connsiteX55" fmla="*/ 39491 w 7038497"/>
              <a:gd name="connsiteY55" fmla="*/ 683663 h 727010"/>
              <a:gd name="connsiteX56" fmla="*/ 39491 w 7038497"/>
              <a:gd name="connsiteY56" fmla="*/ 94003 h 727010"/>
              <a:gd name="connsiteX57" fmla="*/ 99312 w 7038497"/>
              <a:gd name="connsiteY57" fmla="*/ 76912 h 727010"/>
              <a:gd name="connsiteX58" fmla="*/ 99312 w 7038497"/>
              <a:gd name="connsiteY58" fmla="*/ 42729 h 727010"/>
              <a:gd name="connsiteX59" fmla="*/ 99312 w 7038497"/>
              <a:gd name="connsiteY59" fmla="*/ 42729 h 72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38497" h="727010">
                <a:moveTo>
                  <a:pt x="48037" y="51274"/>
                </a:moveTo>
                <a:lnTo>
                  <a:pt x="48037" y="51274"/>
                </a:lnTo>
                <a:lnTo>
                  <a:pt x="210407" y="42729"/>
                </a:lnTo>
                <a:cubicBezTo>
                  <a:pt x="247476" y="40412"/>
                  <a:pt x="284365" y="34662"/>
                  <a:pt x="321503" y="34183"/>
                </a:cubicBezTo>
                <a:lnTo>
                  <a:pt x="1535005" y="25637"/>
                </a:lnTo>
                <a:lnTo>
                  <a:pt x="2534863" y="34183"/>
                </a:lnTo>
                <a:cubicBezTo>
                  <a:pt x="2760189" y="37270"/>
                  <a:pt x="2737840" y="41459"/>
                  <a:pt x="2919424" y="51274"/>
                </a:cubicBezTo>
                <a:lnTo>
                  <a:pt x="3098886" y="59820"/>
                </a:lnTo>
                <a:cubicBezTo>
                  <a:pt x="3727780" y="149665"/>
                  <a:pt x="3236374" y="82538"/>
                  <a:pt x="4893503" y="51274"/>
                </a:cubicBezTo>
                <a:lnTo>
                  <a:pt x="5346430" y="42729"/>
                </a:lnTo>
                <a:cubicBezTo>
                  <a:pt x="5380613" y="39880"/>
                  <a:pt x="5414718" y="35841"/>
                  <a:pt x="5448979" y="34183"/>
                </a:cubicBezTo>
                <a:cubicBezTo>
                  <a:pt x="5591356" y="27294"/>
                  <a:pt x="5734087" y="27247"/>
                  <a:pt x="5876269" y="17091"/>
                </a:cubicBezTo>
                <a:cubicBezTo>
                  <a:pt x="6183461" y="-4852"/>
                  <a:pt x="5955933" y="9151"/>
                  <a:pt x="6559932" y="0"/>
                </a:cubicBezTo>
                <a:cubicBezTo>
                  <a:pt x="6651087" y="2848"/>
                  <a:pt x="6742409" y="2341"/>
                  <a:pt x="6833398" y="8545"/>
                </a:cubicBezTo>
                <a:cubicBezTo>
                  <a:pt x="6867972" y="10902"/>
                  <a:pt x="6903071" y="14678"/>
                  <a:pt x="6935947" y="25637"/>
                </a:cubicBezTo>
                <a:cubicBezTo>
                  <a:pt x="6944493" y="28486"/>
                  <a:pt x="6953528" y="30154"/>
                  <a:pt x="6961585" y="34183"/>
                </a:cubicBezTo>
                <a:cubicBezTo>
                  <a:pt x="6970771" y="38776"/>
                  <a:pt x="6978676" y="45577"/>
                  <a:pt x="6987222" y="51274"/>
                </a:cubicBezTo>
                <a:cubicBezTo>
                  <a:pt x="6993030" y="59018"/>
                  <a:pt x="7023702" y="98597"/>
                  <a:pt x="7029951" y="111095"/>
                </a:cubicBezTo>
                <a:cubicBezTo>
                  <a:pt x="7033979" y="119152"/>
                  <a:pt x="7035648" y="128186"/>
                  <a:pt x="7038497" y="136732"/>
                </a:cubicBezTo>
                <a:cubicBezTo>
                  <a:pt x="7035648" y="173764"/>
                  <a:pt x="7036796" y="211323"/>
                  <a:pt x="7029951" y="247828"/>
                </a:cubicBezTo>
                <a:cubicBezTo>
                  <a:pt x="7028058" y="257923"/>
                  <a:pt x="7017956" y="264548"/>
                  <a:pt x="7012860" y="273465"/>
                </a:cubicBezTo>
                <a:cubicBezTo>
                  <a:pt x="7006540" y="284526"/>
                  <a:pt x="7003923" y="297861"/>
                  <a:pt x="6995768" y="307648"/>
                </a:cubicBezTo>
                <a:cubicBezTo>
                  <a:pt x="6978274" y="328641"/>
                  <a:pt x="6966159" y="322453"/>
                  <a:pt x="6944493" y="333286"/>
                </a:cubicBezTo>
                <a:cubicBezTo>
                  <a:pt x="6878227" y="366418"/>
                  <a:pt x="6957661" y="337442"/>
                  <a:pt x="6893218" y="358923"/>
                </a:cubicBezTo>
                <a:cubicBezTo>
                  <a:pt x="6876127" y="370317"/>
                  <a:pt x="6861872" y="388124"/>
                  <a:pt x="6841944" y="393106"/>
                </a:cubicBezTo>
                <a:cubicBezTo>
                  <a:pt x="6830549" y="395955"/>
                  <a:pt x="6819226" y="399104"/>
                  <a:pt x="6807760" y="401652"/>
                </a:cubicBezTo>
                <a:cubicBezTo>
                  <a:pt x="6793581" y="404803"/>
                  <a:pt x="6778944" y="406024"/>
                  <a:pt x="6765032" y="410198"/>
                </a:cubicBezTo>
                <a:cubicBezTo>
                  <a:pt x="6750339" y="414606"/>
                  <a:pt x="6737314" y="424129"/>
                  <a:pt x="6722303" y="427289"/>
                </a:cubicBezTo>
                <a:cubicBezTo>
                  <a:pt x="6632810" y="446129"/>
                  <a:pt x="6557447" y="447207"/>
                  <a:pt x="6465929" y="452927"/>
                </a:cubicBezTo>
                <a:cubicBezTo>
                  <a:pt x="6454535" y="455776"/>
                  <a:pt x="6443039" y="458247"/>
                  <a:pt x="6431746" y="461473"/>
                </a:cubicBezTo>
                <a:cubicBezTo>
                  <a:pt x="6405320" y="469023"/>
                  <a:pt x="6393993" y="477261"/>
                  <a:pt x="6363379" y="478564"/>
                </a:cubicBezTo>
                <a:cubicBezTo>
                  <a:pt x="6243812" y="483652"/>
                  <a:pt x="6124097" y="484261"/>
                  <a:pt x="6004456" y="487110"/>
                </a:cubicBezTo>
                <a:lnTo>
                  <a:pt x="5867723" y="495656"/>
                </a:lnTo>
                <a:lnTo>
                  <a:pt x="5679716" y="504202"/>
                </a:lnTo>
                <a:cubicBezTo>
                  <a:pt x="5648310" y="506105"/>
                  <a:pt x="5617047" y="509899"/>
                  <a:pt x="5585712" y="512747"/>
                </a:cubicBezTo>
                <a:cubicBezTo>
                  <a:pt x="5418826" y="546125"/>
                  <a:pt x="5557593" y="525338"/>
                  <a:pt x="5286609" y="521293"/>
                </a:cubicBezTo>
                <a:lnTo>
                  <a:pt x="4355117" y="512747"/>
                </a:lnTo>
                <a:cubicBezTo>
                  <a:pt x="3849929" y="498715"/>
                  <a:pt x="3808485" y="495656"/>
                  <a:pt x="3115977" y="495656"/>
                </a:cubicBezTo>
                <a:cubicBezTo>
                  <a:pt x="2939341" y="495656"/>
                  <a:pt x="2762751" y="501353"/>
                  <a:pt x="2586138" y="504202"/>
                </a:cubicBezTo>
                <a:cubicBezTo>
                  <a:pt x="2560501" y="507050"/>
                  <a:pt x="2534945" y="510769"/>
                  <a:pt x="2509226" y="512747"/>
                </a:cubicBezTo>
                <a:cubicBezTo>
                  <a:pt x="2460859" y="516467"/>
                  <a:pt x="2411920" y="514097"/>
                  <a:pt x="2363947" y="521293"/>
                </a:cubicBezTo>
                <a:cubicBezTo>
                  <a:pt x="2353790" y="522817"/>
                  <a:pt x="2347496" y="533792"/>
                  <a:pt x="2338310" y="538385"/>
                </a:cubicBezTo>
                <a:cubicBezTo>
                  <a:pt x="2330253" y="542413"/>
                  <a:pt x="2321219" y="544082"/>
                  <a:pt x="2312673" y="546930"/>
                </a:cubicBezTo>
                <a:cubicBezTo>
                  <a:pt x="2253903" y="586111"/>
                  <a:pt x="2280886" y="574619"/>
                  <a:pt x="2235760" y="589659"/>
                </a:cubicBezTo>
                <a:cubicBezTo>
                  <a:pt x="2195088" y="616775"/>
                  <a:pt x="2226105" y="600248"/>
                  <a:pt x="2175940" y="615297"/>
                </a:cubicBezTo>
                <a:cubicBezTo>
                  <a:pt x="2158684" y="620474"/>
                  <a:pt x="2142331" y="628855"/>
                  <a:pt x="2124665" y="632388"/>
                </a:cubicBezTo>
                <a:cubicBezTo>
                  <a:pt x="1961793" y="664963"/>
                  <a:pt x="2096457" y="640596"/>
                  <a:pt x="1714467" y="649480"/>
                </a:cubicBezTo>
                <a:cubicBezTo>
                  <a:pt x="1602890" y="663428"/>
                  <a:pt x="1684520" y="650439"/>
                  <a:pt x="1611917" y="666572"/>
                </a:cubicBezTo>
                <a:cubicBezTo>
                  <a:pt x="1597738" y="669723"/>
                  <a:pt x="1583202" y="671295"/>
                  <a:pt x="1569189" y="675117"/>
                </a:cubicBezTo>
                <a:cubicBezTo>
                  <a:pt x="1551808" y="679857"/>
                  <a:pt x="1535170" y="687032"/>
                  <a:pt x="1517914" y="692209"/>
                </a:cubicBezTo>
                <a:cubicBezTo>
                  <a:pt x="1506664" y="695584"/>
                  <a:pt x="1495125" y="697906"/>
                  <a:pt x="1483731" y="700755"/>
                </a:cubicBezTo>
                <a:cubicBezTo>
                  <a:pt x="1475185" y="706452"/>
                  <a:pt x="1468057" y="715355"/>
                  <a:pt x="1458093" y="717846"/>
                </a:cubicBezTo>
                <a:cubicBezTo>
                  <a:pt x="1377802" y="737918"/>
                  <a:pt x="1171983" y="718920"/>
                  <a:pt x="1141899" y="717846"/>
                </a:cubicBezTo>
                <a:cubicBezTo>
                  <a:pt x="1077543" y="701759"/>
                  <a:pt x="1110351" y="708009"/>
                  <a:pt x="1005166" y="700755"/>
                </a:cubicBezTo>
                <a:cubicBezTo>
                  <a:pt x="956771" y="697417"/>
                  <a:pt x="908390" y="693067"/>
                  <a:pt x="859888" y="692209"/>
                </a:cubicBezTo>
                <a:lnTo>
                  <a:pt x="39491" y="683663"/>
                </a:lnTo>
                <a:cubicBezTo>
                  <a:pt x="-27176" y="483647"/>
                  <a:pt x="2963" y="583487"/>
                  <a:pt x="39491" y="94003"/>
                </a:cubicBezTo>
                <a:cubicBezTo>
                  <a:pt x="39758" y="90428"/>
                  <a:pt x="95248" y="83685"/>
                  <a:pt x="99312" y="76912"/>
                </a:cubicBezTo>
                <a:cubicBezTo>
                  <a:pt x="105174" y="67142"/>
                  <a:pt x="99312" y="54123"/>
                  <a:pt x="99312" y="42729"/>
                </a:cubicBezTo>
                <a:lnTo>
                  <a:pt x="99312" y="42729"/>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1595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CAP STS</a:t>
            </a:r>
            <a:endParaRPr lang="en-GB" dirty="0">
              <a:solidFill>
                <a:schemeClr val="tx2"/>
              </a:solidFill>
            </a:endParaRPr>
          </a:p>
        </p:txBody>
      </p:sp>
      <p:sp>
        <p:nvSpPr>
          <p:cNvPr id="3" name="Content Placeholder 2"/>
          <p:cNvSpPr>
            <a:spLocks noGrp="1"/>
          </p:cNvSpPr>
          <p:nvPr>
            <p:ph idx="1"/>
          </p:nvPr>
        </p:nvSpPr>
        <p:spPr>
          <a:xfrm>
            <a:off x="304800" y="1600200"/>
            <a:ext cx="8686800" cy="4525963"/>
          </a:xfrm>
        </p:spPr>
        <p:txBody>
          <a:bodyPr>
            <a:normAutofit fontScale="70000" lnSpcReduction="20000"/>
          </a:bodyPr>
          <a:lstStyle/>
          <a:p>
            <a:r>
              <a:rPr lang="en-GB" b="1" dirty="0" smtClean="0"/>
              <a:t>“Our </a:t>
            </a:r>
            <a:r>
              <a:rPr lang="en-GB" b="1" dirty="0"/>
              <a:t>Value Proposition/Mission Statement—</a:t>
            </a:r>
            <a:br>
              <a:rPr lang="en-GB" b="1" dirty="0"/>
            </a:br>
            <a:r>
              <a:rPr lang="en-GB" b="1" dirty="0"/>
              <a:t>What We Can Offer </a:t>
            </a:r>
            <a:r>
              <a:rPr lang="en-GB" b="1" dirty="0" smtClean="0"/>
              <a:t>You</a:t>
            </a:r>
          </a:p>
          <a:p>
            <a:pPr marL="0" indent="0">
              <a:buNone/>
            </a:pPr>
            <a:endParaRPr lang="en-GB" b="1" dirty="0"/>
          </a:p>
          <a:p>
            <a:r>
              <a:rPr lang="en-GB" dirty="0" smtClean="0"/>
              <a:t>Are </a:t>
            </a:r>
            <a:r>
              <a:rPr lang="en-GB" dirty="0"/>
              <a:t>patient safety, clinical/operational efficiency, reimbursement, data sharing and compliance important to you? </a:t>
            </a:r>
            <a:endParaRPr lang="en-GB" dirty="0" smtClean="0"/>
          </a:p>
          <a:p>
            <a:r>
              <a:rPr lang="en-GB" dirty="0" smtClean="0"/>
              <a:t>SNOMED </a:t>
            </a:r>
            <a:r>
              <a:rPr lang="en-GB" dirty="0"/>
              <a:t>Terminology Solutions (STS) develops solutions for customers around the world that maximize results in these critical areas. </a:t>
            </a:r>
            <a:endParaRPr lang="en-GB" dirty="0" smtClean="0"/>
          </a:p>
          <a:p>
            <a:r>
              <a:rPr lang="en-GB" dirty="0" smtClean="0"/>
              <a:t>Let </a:t>
            </a:r>
            <a:r>
              <a:rPr lang="en-GB" dirty="0"/>
              <a:t>STS show you how to improve your organization’s use of a controlled medical vocabulary (CMV) and to achieve what is important through semantic interoperability for your electronic health record (EHR) and other health information technology systems</a:t>
            </a:r>
            <a:r>
              <a:rPr lang="en-GB" dirty="0" smtClean="0"/>
              <a:t>.”</a:t>
            </a:r>
          </a:p>
          <a:p>
            <a:pPr marL="0" indent="0">
              <a:buNone/>
            </a:pPr>
            <a:endParaRPr lang="en-GB" dirty="0" smtClean="0"/>
          </a:p>
          <a:p>
            <a:pPr marL="3657600" lvl="8" indent="0">
              <a:buNone/>
            </a:pPr>
            <a:r>
              <a:rPr lang="en-GB" dirty="0" smtClean="0"/>
              <a:t>www.cap.org/  Aug 2011</a:t>
            </a:r>
            <a:endParaRPr lang="en-GB" dirty="0"/>
          </a:p>
          <a:p>
            <a:endParaRPr lang="en-GB" dirty="0"/>
          </a:p>
        </p:txBody>
      </p:sp>
      <p:sp>
        <p:nvSpPr>
          <p:cNvPr id="4" name="Freeform 3"/>
          <p:cNvSpPr/>
          <p:nvPr/>
        </p:nvSpPr>
        <p:spPr>
          <a:xfrm>
            <a:off x="299103" y="2333002"/>
            <a:ext cx="8528868" cy="828942"/>
          </a:xfrm>
          <a:custGeom>
            <a:avLst/>
            <a:gdLst>
              <a:gd name="connsiteX0" fmla="*/ 213645 w 8528868"/>
              <a:gd name="connsiteY0" fmla="*/ 196553 h 828942"/>
              <a:gd name="connsiteX1" fmla="*/ 213645 w 8528868"/>
              <a:gd name="connsiteY1" fmla="*/ 196553 h 828942"/>
              <a:gd name="connsiteX2" fmla="*/ 777667 w 8528868"/>
              <a:gd name="connsiteY2" fmla="*/ 179462 h 828942"/>
              <a:gd name="connsiteX3" fmla="*/ 863125 w 8528868"/>
              <a:gd name="connsiteY3" fmla="*/ 170916 h 828942"/>
              <a:gd name="connsiteX4" fmla="*/ 1008404 w 8528868"/>
              <a:gd name="connsiteY4" fmla="*/ 153824 h 828942"/>
              <a:gd name="connsiteX5" fmla="*/ 1555334 w 8528868"/>
              <a:gd name="connsiteY5" fmla="*/ 136733 h 828942"/>
              <a:gd name="connsiteX6" fmla="*/ 1666430 w 8528868"/>
              <a:gd name="connsiteY6" fmla="*/ 128187 h 828942"/>
              <a:gd name="connsiteX7" fmla="*/ 1743342 w 8528868"/>
              <a:gd name="connsiteY7" fmla="*/ 119641 h 828942"/>
              <a:gd name="connsiteX8" fmla="*/ 3281585 w 8528868"/>
              <a:gd name="connsiteY8" fmla="*/ 102549 h 828942"/>
              <a:gd name="connsiteX9" fmla="*/ 3461047 w 8528868"/>
              <a:gd name="connsiteY9" fmla="*/ 94004 h 828942"/>
              <a:gd name="connsiteX10" fmla="*/ 3777241 w 8528868"/>
              <a:gd name="connsiteY10" fmla="*/ 76912 h 828942"/>
              <a:gd name="connsiteX11" fmla="*/ 4768553 w 8528868"/>
              <a:gd name="connsiteY11" fmla="*/ 85458 h 828942"/>
              <a:gd name="connsiteX12" fmla="*/ 5101839 w 8528868"/>
              <a:gd name="connsiteY12" fmla="*/ 76912 h 828942"/>
              <a:gd name="connsiteX13" fmla="*/ 5161660 w 8528868"/>
              <a:gd name="connsiteY13" fmla="*/ 68366 h 828942"/>
              <a:gd name="connsiteX14" fmla="*/ 5366759 w 8528868"/>
              <a:gd name="connsiteY14" fmla="*/ 59820 h 828942"/>
              <a:gd name="connsiteX15" fmla="*/ 5512037 w 8528868"/>
              <a:gd name="connsiteY15" fmla="*/ 51275 h 828942"/>
              <a:gd name="connsiteX16" fmla="*/ 5768411 w 8528868"/>
              <a:gd name="connsiteY16" fmla="*/ 42729 h 828942"/>
              <a:gd name="connsiteX17" fmla="*/ 5990602 w 8528868"/>
              <a:gd name="connsiteY17" fmla="*/ 34183 h 828942"/>
              <a:gd name="connsiteX18" fmla="*/ 6640082 w 8528868"/>
              <a:gd name="connsiteY18" fmla="*/ 17091 h 828942"/>
              <a:gd name="connsiteX19" fmla="*/ 6776815 w 8528868"/>
              <a:gd name="connsiteY19" fmla="*/ 8546 h 828942"/>
              <a:gd name="connsiteX20" fmla="*/ 7785218 w 8528868"/>
              <a:gd name="connsiteY20" fmla="*/ 0 h 828942"/>
              <a:gd name="connsiteX21" fmla="*/ 8195417 w 8528868"/>
              <a:gd name="connsiteY21" fmla="*/ 8546 h 828942"/>
              <a:gd name="connsiteX22" fmla="*/ 8221054 w 8528868"/>
              <a:gd name="connsiteY22" fmla="*/ 17091 h 828942"/>
              <a:gd name="connsiteX23" fmla="*/ 8272329 w 8528868"/>
              <a:gd name="connsiteY23" fmla="*/ 51275 h 828942"/>
              <a:gd name="connsiteX24" fmla="*/ 8374878 w 8528868"/>
              <a:gd name="connsiteY24" fmla="*/ 85458 h 828942"/>
              <a:gd name="connsiteX25" fmla="*/ 8426153 w 8528868"/>
              <a:gd name="connsiteY25" fmla="*/ 102549 h 828942"/>
              <a:gd name="connsiteX26" fmla="*/ 8451790 w 8528868"/>
              <a:gd name="connsiteY26" fmla="*/ 111095 h 828942"/>
              <a:gd name="connsiteX27" fmla="*/ 8503065 w 8528868"/>
              <a:gd name="connsiteY27" fmla="*/ 188007 h 828942"/>
              <a:gd name="connsiteX28" fmla="*/ 8520157 w 8528868"/>
              <a:gd name="connsiteY28" fmla="*/ 213645 h 828942"/>
              <a:gd name="connsiteX29" fmla="*/ 8528703 w 8528868"/>
              <a:gd name="connsiteY29" fmla="*/ 247828 h 828942"/>
              <a:gd name="connsiteX30" fmla="*/ 8520157 w 8528868"/>
              <a:gd name="connsiteY30" fmla="*/ 512748 h 828942"/>
              <a:gd name="connsiteX31" fmla="*/ 8451790 w 8528868"/>
              <a:gd name="connsiteY31" fmla="*/ 538385 h 828942"/>
              <a:gd name="connsiteX32" fmla="*/ 8383424 w 8528868"/>
              <a:gd name="connsiteY32" fmla="*/ 555477 h 828942"/>
              <a:gd name="connsiteX33" fmla="*/ 8323604 w 8528868"/>
              <a:gd name="connsiteY33" fmla="*/ 572568 h 828942"/>
              <a:gd name="connsiteX34" fmla="*/ 8297966 w 8528868"/>
              <a:gd name="connsiteY34" fmla="*/ 589660 h 828942"/>
              <a:gd name="connsiteX35" fmla="*/ 8195417 w 8528868"/>
              <a:gd name="connsiteY35" fmla="*/ 615297 h 828942"/>
              <a:gd name="connsiteX36" fmla="*/ 8169779 w 8528868"/>
              <a:gd name="connsiteY36" fmla="*/ 632389 h 828942"/>
              <a:gd name="connsiteX37" fmla="*/ 8109959 w 8528868"/>
              <a:gd name="connsiteY37" fmla="*/ 649480 h 828942"/>
              <a:gd name="connsiteX38" fmla="*/ 8075776 w 8528868"/>
              <a:gd name="connsiteY38" fmla="*/ 666572 h 828942"/>
              <a:gd name="connsiteX39" fmla="*/ 7759581 w 8528868"/>
              <a:gd name="connsiteY39" fmla="*/ 675118 h 828942"/>
              <a:gd name="connsiteX40" fmla="*/ 7246833 w 8528868"/>
              <a:gd name="connsiteY40" fmla="*/ 683663 h 828942"/>
              <a:gd name="connsiteX41" fmla="*/ 6050422 w 8528868"/>
              <a:gd name="connsiteY41" fmla="*/ 675118 h 828942"/>
              <a:gd name="connsiteX42" fmla="*/ 5178751 w 8528868"/>
              <a:gd name="connsiteY42" fmla="*/ 692209 h 828942"/>
              <a:gd name="connsiteX43" fmla="*/ 5127476 w 8528868"/>
              <a:gd name="connsiteY43" fmla="*/ 700755 h 828942"/>
              <a:gd name="connsiteX44" fmla="*/ 5084747 w 8528868"/>
              <a:gd name="connsiteY44" fmla="*/ 709301 h 828942"/>
              <a:gd name="connsiteX45" fmla="*/ 5007835 w 8528868"/>
              <a:gd name="connsiteY45" fmla="*/ 717847 h 828942"/>
              <a:gd name="connsiteX46" fmla="*/ 4956561 w 8528868"/>
              <a:gd name="connsiteY46" fmla="*/ 726392 h 828942"/>
              <a:gd name="connsiteX47" fmla="*/ 4922377 w 8528868"/>
              <a:gd name="connsiteY47" fmla="*/ 734938 h 828942"/>
              <a:gd name="connsiteX48" fmla="*/ 4802736 w 8528868"/>
              <a:gd name="connsiteY48" fmla="*/ 743484 h 828942"/>
              <a:gd name="connsiteX49" fmla="*/ 4708733 w 8528868"/>
              <a:gd name="connsiteY49" fmla="*/ 752030 h 828942"/>
              <a:gd name="connsiteX50" fmla="*/ 4640366 w 8528868"/>
              <a:gd name="connsiteY50" fmla="*/ 760576 h 828942"/>
              <a:gd name="connsiteX51" fmla="*/ 4366901 w 8528868"/>
              <a:gd name="connsiteY51" fmla="*/ 769121 h 828942"/>
              <a:gd name="connsiteX52" fmla="*/ 4187439 w 8528868"/>
              <a:gd name="connsiteY52" fmla="*/ 786213 h 828942"/>
              <a:gd name="connsiteX53" fmla="*/ 4076344 w 8528868"/>
              <a:gd name="connsiteY53" fmla="*/ 803305 h 828942"/>
              <a:gd name="connsiteX54" fmla="*/ 3819970 w 8528868"/>
              <a:gd name="connsiteY54" fmla="*/ 811850 h 828942"/>
              <a:gd name="connsiteX55" fmla="*/ 3708875 w 8528868"/>
              <a:gd name="connsiteY55" fmla="*/ 820396 h 828942"/>
              <a:gd name="connsiteX56" fmla="*/ 3666146 w 8528868"/>
              <a:gd name="connsiteY56" fmla="*/ 828942 h 828942"/>
              <a:gd name="connsiteX57" fmla="*/ 3093577 w 8528868"/>
              <a:gd name="connsiteY57" fmla="*/ 820396 h 828942"/>
              <a:gd name="connsiteX58" fmla="*/ 2427005 w 8528868"/>
              <a:gd name="connsiteY58" fmla="*/ 794759 h 828942"/>
              <a:gd name="connsiteX59" fmla="*/ 752030 w 8528868"/>
              <a:gd name="connsiteY59" fmla="*/ 777667 h 828942"/>
              <a:gd name="connsiteX60" fmla="*/ 589660 w 8528868"/>
              <a:gd name="connsiteY60" fmla="*/ 769121 h 828942"/>
              <a:gd name="connsiteX61" fmla="*/ 384561 w 8528868"/>
              <a:gd name="connsiteY61" fmla="*/ 760576 h 828942"/>
              <a:gd name="connsiteX62" fmla="*/ 264919 w 8528868"/>
              <a:gd name="connsiteY62" fmla="*/ 743484 h 828942"/>
              <a:gd name="connsiteX63" fmla="*/ 145278 w 8528868"/>
              <a:gd name="connsiteY63" fmla="*/ 726392 h 828942"/>
              <a:gd name="connsiteX64" fmla="*/ 85458 w 8528868"/>
              <a:gd name="connsiteY64" fmla="*/ 717847 h 828942"/>
              <a:gd name="connsiteX65" fmla="*/ 8546 w 8528868"/>
              <a:gd name="connsiteY65" fmla="*/ 700755 h 828942"/>
              <a:gd name="connsiteX66" fmla="*/ 0 w 8528868"/>
              <a:gd name="connsiteY66" fmla="*/ 675118 h 828942"/>
              <a:gd name="connsiteX67" fmla="*/ 8546 w 8528868"/>
              <a:gd name="connsiteY67" fmla="*/ 572568 h 828942"/>
              <a:gd name="connsiteX68" fmla="*/ 25637 w 8528868"/>
              <a:gd name="connsiteY68" fmla="*/ 495656 h 828942"/>
              <a:gd name="connsiteX69" fmla="*/ 34183 w 8528868"/>
              <a:gd name="connsiteY69" fmla="*/ 418744 h 828942"/>
              <a:gd name="connsiteX70" fmla="*/ 42729 w 8528868"/>
              <a:gd name="connsiteY70" fmla="*/ 324740 h 828942"/>
              <a:gd name="connsiteX71" fmla="*/ 51275 w 8528868"/>
              <a:gd name="connsiteY71" fmla="*/ 273465 h 828942"/>
              <a:gd name="connsiteX72" fmla="*/ 59820 w 8528868"/>
              <a:gd name="connsiteY72" fmla="*/ 239282 h 828942"/>
              <a:gd name="connsiteX73" fmla="*/ 102549 w 8528868"/>
              <a:gd name="connsiteY73" fmla="*/ 230736 h 828942"/>
              <a:gd name="connsiteX74" fmla="*/ 102549 w 8528868"/>
              <a:gd name="connsiteY74" fmla="*/ 230736 h 828942"/>
              <a:gd name="connsiteX75" fmla="*/ 102549 w 8528868"/>
              <a:gd name="connsiteY75" fmla="*/ 230736 h 828942"/>
              <a:gd name="connsiteX76" fmla="*/ 102549 w 8528868"/>
              <a:gd name="connsiteY76" fmla="*/ 230736 h 82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528868" h="828942">
                <a:moveTo>
                  <a:pt x="213645" y="196553"/>
                </a:moveTo>
                <a:lnTo>
                  <a:pt x="213645" y="196553"/>
                </a:lnTo>
                <a:cubicBezTo>
                  <a:pt x="484778" y="171904"/>
                  <a:pt x="171231" y="198121"/>
                  <a:pt x="777667" y="179462"/>
                </a:cubicBezTo>
                <a:cubicBezTo>
                  <a:pt x="806282" y="178582"/>
                  <a:pt x="834672" y="174078"/>
                  <a:pt x="863125" y="170916"/>
                </a:cubicBezTo>
                <a:cubicBezTo>
                  <a:pt x="897656" y="167079"/>
                  <a:pt x="975419" y="156023"/>
                  <a:pt x="1008404" y="153824"/>
                </a:cubicBezTo>
                <a:cubicBezTo>
                  <a:pt x="1177817" y="142530"/>
                  <a:pt x="1398932" y="140370"/>
                  <a:pt x="1555334" y="136733"/>
                </a:cubicBezTo>
                <a:lnTo>
                  <a:pt x="1666430" y="128187"/>
                </a:lnTo>
                <a:cubicBezTo>
                  <a:pt x="1692119" y="125852"/>
                  <a:pt x="1717576" y="120868"/>
                  <a:pt x="1743342" y="119641"/>
                </a:cubicBezTo>
                <a:cubicBezTo>
                  <a:pt x="2146702" y="100433"/>
                  <a:pt x="3254680" y="102732"/>
                  <a:pt x="3281585" y="102549"/>
                </a:cubicBezTo>
                <a:lnTo>
                  <a:pt x="3461047" y="94004"/>
                </a:lnTo>
                <a:cubicBezTo>
                  <a:pt x="3760537" y="82703"/>
                  <a:pt x="3643251" y="103711"/>
                  <a:pt x="3777241" y="76912"/>
                </a:cubicBezTo>
                <a:lnTo>
                  <a:pt x="4768553" y="85458"/>
                </a:lnTo>
                <a:cubicBezTo>
                  <a:pt x="4879685" y="85458"/>
                  <a:pt x="4990812" y="81739"/>
                  <a:pt x="5101839" y="76912"/>
                </a:cubicBezTo>
                <a:cubicBezTo>
                  <a:pt x="5121963" y="76037"/>
                  <a:pt x="5141559" y="69663"/>
                  <a:pt x="5161660" y="68366"/>
                </a:cubicBezTo>
                <a:cubicBezTo>
                  <a:pt x="5229944" y="63961"/>
                  <a:pt x="5298415" y="63154"/>
                  <a:pt x="5366759" y="59820"/>
                </a:cubicBezTo>
                <a:cubicBezTo>
                  <a:pt x="5415211" y="57457"/>
                  <a:pt x="5463571" y="53337"/>
                  <a:pt x="5512037" y="51275"/>
                </a:cubicBezTo>
                <a:lnTo>
                  <a:pt x="5768411" y="42729"/>
                </a:lnTo>
                <a:lnTo>
                  <a:pt x="5990602" y="34183"/>
                </a:lnTo>
                <a:cubicBezTo>
                  <a:pt x="6265745" y="3611"/>
                  <a:pt x="5978668" y="33028"/>
                  <a:pt x="6640082" y="17091"/>
                </a:cubicBezTo>
                <a:cubicBezTo>
                  <a:pt x="6685735" y="15991"/>
                  <a:pt x="6731154" y="9227"/>
                  <a:pt x="6776815" y="8546"/>
                </a:cubicBezTo>
                <a:lnTo>
                  <a:pt x="7785218" y="0"/>
                </a:lnTo>
                <a:lnTo>
                  <a:pt x="8195417" y="8546"/>
                </a:lnTo>
                <a:cubicBezTo>
                  <a:pt x="8204418" y="8899"/>
                  <a:pt x="8213180" y="12716"/>
                  <a:pt x="8221054" y="17091"/>
                </a:cubicBezTo>
                <a:cubicBezTo>
                  <a:pt x="8239011" y="27067"/>
                  <a:pt x="8252841" y="44779"/>
                  <a:pt x="8272329" y="51275"/>
                </a:cubicBezTo>
                <a:lnTo>
                  <a:pt x="8374878" y="85458"/>
                </a:lnTo>
                <a:lnTo>
                  <a:pt x="8426153" y="102549"/>
                </a:lnTo>
                <a:lnTo>
                  <a:pt x="8451790" y="111095"/>
                </a:lnTo>
                <a:lnTo>
                  <a:pt x="8503065" y="188007"/>
                </a:lnTo>
                <a:lnTo>
                  <a:pt x="8520157" y="213645"/>
                </a:lnTo>
                <a:cubicBezTo>
                  <a:pt x="8523006" y="225039"/>
                  <a:pt x="8528703" y="236083"/>
                  <a:pt x="8528703" y="247828"/>
                </a:cubicBezTo>
                <a:cubicBezTo>
                  <a:pt x="8528703" y="336181"/>
                  <a:pt x="8530789" y="425037"/>
                  <a:pt x="8520157" y="512748"/>
                </a:cubicBezTo>
                <a:cubicBezTo>
                  <a:pt x="8517963" y="530845"/>
                  <a:pt x="8454343" y="537796"/>
                  <a:pt x="8451790" y="538385"/>
                </a:cubicBezTo>
                <a:cubicBezTo>
                  <a:pt x="8428902" y="543667"/>
                  <a:pt x="8405709" y="548049"/>
                  <a:pt x="8383424" y="555477"/>
                </a:cubicBezTo>
                <a:cubicBezTo>
                  <a:pt x="8346645" y="567736"/>
                  <a:pt x="8366526" y="561837"/>
                  <a:pt x="8323604" y="572568"/>
                </a:cubicBezTo>
                <a:cubicBezTo>
                  <a:pt x="8315058" y="578265"/>
                  <a:pt x="8307352" y="585489"/>
                  <a:pt x="8297966" y="589660"/>
                </a:cubicBezTo>
                <a:cubicBezTo>
                  <a:pt x="8257341" y="607715"/>
                  <a:pt x="8238410" y="608131"/>
                  <a:pt x="8195417" y="615297"/>
                </a:cubicBezTo>
                <a:cubicBezTo>
                  <a:pt x="8186871" y="620994"/>
                  <a:pt x="8178966" y="627796"/>
                  <a:pt x="8169779" y="632389"/>
                </a:cubicBezTo>
                <a:cubicBezTo>
                  <a:pt x="8149126" y="642715"/>
                  <a:pt x="8131854" y="641269"/>
                  <a:pt x="8109959" y="649480"/>
                </a:cubicBezTo>
                <a:cubicBezTo>
                  <a:pt x="8098031" y="653953"/>
                  <a:pt x="8088481" y="665642"/>
                  <a:pt x="8075776" y="666572"/>
                </a:cubicBezTo>
                <a:cubicBezTo>
                  <a:pt x="7970620" y="674266"/>
                  <a:pt x="7864995" y="672945"/>
                  <a:pt x="7759581" y="675118"/>
                </a:cubicBezTo>
                <a:lnTo>
                  <a:pt x="7246833" y="683663"/>
                </a:lnTo>
                <a:lnTo>
                  <a:pt x="6050422" y="675118"/>
                </a:lnTo>
                <a:cubicBezTo>
                  <a:pt x="5369215" y="675118"/>
                  <a:pt x="5525574" y="665530"/>
                  <a:pt x="5178751" y="692209"/>
                </a:cubicBezTo>
                <a:lnTo>
                  <a:pt x="5127476" y="700755"/>
                </a:lnTo>
                <a:cubicBezTo>
                  <a:pt x="5113185" y="703353"/>
                  <a:pt x="5099126" y="707247"/>
                  <a:pt x="5084747" y="709301"/>
                </a:cubicBezTo>
                <a:cubicBezTo>
                  <a:pt x="5059211" y="712949"/>
                  <a:pt x="5033404" y="714438"/>
                  <a:pt x="5007835" y="717847"/>
                </a:cubicBezTo>
                <a:cubicBezTo>
                  <a:pt x="4990660" y="720137"/>
                  <a:pt x="4973552" y="722994"/>
                  <a:pt x="4956561" y="726392"/>
                </a:cubicBezTo>
                <a:cubicBezTo>
                  <a:pt x="4945044" y="728695"/>
                  <a:pt x="4934051" y="733641"/>
                  <a:pt x="4922377" y="734938"/>
                </a:cubicBezTo>
                <a:cubicBezTo>
                  <a:pt x="4882640" y="739353"/>
                  <a:pt x="4842591" y="740296"/>
                  <a:pt x="4802736" y="743484"/>
                </a:cubicBezTo>
                <a:cubicBezTo>
                  <a:pt x="4771373" y="745993"/>
                  <a:pt x="4740024" y="748736"/>
                  <a:pt x="4708733" y="752030"/>
                </a:cubicBezTo>
                <a:cubicBezTo>
                  <a:pt x="4685893" y="754434"/>
                  <a:pt x="4663304" y="759429"/>
                  <a:pt x="4640366" y="760576"/>
                </a:cubicBezTo>
                <a:cubicBezTo>
                  <a:pt x="4549280" y="765130"/>
                  <a:pt x="4458056" y="766273"/>
                  <a:pt x="4366901" y="769121"/>
                </a:cubicBezTo>
                <a:cubicBezTo>
                  <a:pt x="4279097" y="791073"/>
                  <a:pt x="4371533" y="770204"/>
                  <a:pt x="4187439" y="786213"/>
                </a:cubicBezTo>
                <a:cubicBezTo>
                  <a:pt x="4122667" y="791845"/>
                  <a:pt x="4145911" y="799545"/>
                  <a:pt x="4076344" y="803305"/>
                </a:cubicBezTo>
                <a:cubicBezTo>
                  <a:pt x="3990963" y="807920"/>
                  <a:pt x="3905428" y="809002"/>
                  <a:pt x="3819970" y="811850"/>
                </a:cubicBezTo>
                <a:cubicBezTo>
                  <a:pt x="3782938" y="814699"/>
                  <a:pt x="3745789" y="816294"/>
                  <a:pt x="3708875" y="820396"/>
                </a:cubicBezTo>
                <a:cubicBezTo>
                  <a:pt x="3694439" y="822000"/>
                  <a:pt x="3680671" y="828942"/>
                  <a:pt x="3666146" y="828942"/>
                </a:cubicBezTo>
                <a:cubicBezTo>
                  <a:pt x="3475268" y="828942"/>
                  <a:pt x="3284433" y="823245"/>
                  <a:pt x="3093577" y="820396"/>
                </a:cubicBezTo>
                <a:cubicBezTo>
                  <a:pt x="2843197" y="804747"/>
                  <a:pt x="2759821" y="798155"/>
                  <a:pt x="2427005" y="794759"/>
                </a:cubicBezTo>
                <a:lnTo>
                  <a:pt x="752030" y="777667"/>
                </a:lnTo>
                <a:lnTo>
                  <a:pt x="589660" y="769121"/>
                </a:lnTo>
                <a:lnTo>
                  <a:pt x="384561" y="760576"/>
                </a:lnTo>
                <a:cubicBezTo>
                  <a:pt x="288354" y="754745"/>
                  <a:pt x="335678" y="754657"/>
                  <a:pt x="264919" y="743484"/>
                </a:cubicBezTo>
                <a:cubicBezTo>
                  <a:pt x="225127" y="737201"/>
                  <a:pt x="185158" y="732089"/>
                  <a:pt x="145278" y="726392"/>
                </a:cubicBezTo>
                <a:cubicBezTo>
                  <a:pt x="125338" y="723543"/>
                  <a:pt x="104999" y="722732"/>
                  <a:pt x="85458" y="717847"/>
                </a:cubicBezTo>
                <a:cubicBezTo>
                  <a:pt x="37184" y="705778"/>
                  <a:pt x="62792" y="711604"/>
                  <a:pt x="8546" y="700755"/>
                </a:cubicBezTo>
                <a:cubicBezTo>
                  <a:pt x="5697" y="692209"/>
                  <a:pt x="0" y="684126"/>
                  <a:pt x="0" y="675118"/>
                </a:cubicBezTo>
                <a:cubicBezTo>
                  <a:pt x="0" y="640816"/>
                  <a:pt x="4538" y="606635"/>
                  <a:pt x="8546" y="572568"/>
                </a:cubicBezTo>
                <a:cubicBezTo>
                  <a:pt x="10958" y="552066"/>
                  <a:pt x="20390" y="516644"/>
                  <a:pt x="25637" y="495656"/>
                </a:cubicBezTo>
                <a:cubicBezTo>
                  <a:pt x="28486" y="470019"/>
                  <a:pt x="31616" y="444411"/>
                  <a:pt x="34183" y="418744"/>
                </a:cubicBezTo>
                <a:cubicBezTo>
                  <a:pt x="37314" y="387436"/>
                  <a:pt x="39053" y="355988"/>
                  <a:pt x="42729" y="324740"/>
                </a:cubicBezTo>
                <a:cubicBezTo>
                  <a:pt x="44754" y="307531"/>
                  <a:pt x="47877" y="290456"/>
                  <a:pt x="51275" y="273465"/>
                </a:cubicBezTo>
                <a:cubicBezTo>
                  <a:pt x="53578" y="261948"/>
                  <a:pt x="52483" y="248453"/>
                  <a:pt x="59820" y="239282"/>
                </a:cubicBezTo>
                <a:cubicBezTo>
                  <a:pt x="68098" y="228934"/>
                  <a:pt x="90847" y="230736"/>
                  <a:pt x="102549" y="230736"/>
                </a:cubicBezTo>
                <a:lnTo>
                  <a:pt x="102549" y="230736"/>
                </a:lnTo>
                <a:lnTo>
                  <a:pt x="102549" y="230736"/>
                </a:lnTo>
                <a:lnTo>
                  <a:pt x="102549" y="230736"/>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3136307" y="393107"/>
            <a:ext cx="2984498" cy="880216"/>
          </a:xfrm>
          <a:custGeom>
            <a:avLst/>
            <a:gdLst>
              <a:gd name="connsiteX0" fmla="*/ 2367185 w 2984498"/>
              <a:gd name="connsiteY0" fmla="*/ 179461 h 880216"/>
              <a:gd name="connsiteX1" fmla="*/ 2367185 w 2984498"/>
              <a:gd name="connsiteY1" fmla="*/ 179461 h 880216"/>
              <a:gd name="connsiteX2" fmla="*/ 2290272 w 2984498"/>
              <a:gd name="connsiteY2" fmla="*/ 170915 h 880216"/>
              <a:gd name="connsiteX3" fmla="*/ 2264635 w 2984498"/>
              <a:gd name="connsiteY3" fmla="*/ 162370 h 880216"/>
              <a:gd name="connsiteX4" fmla="*/ 2204814 w 2984498"/>
              <a:gd name="connsiteY4" fmla="*/ 153824 h 880216"/>
              <a:gd name="connsiteX5" fmla="*/ 2153540 w 2984498"/>
              <a:gd name="connsiteY5" fmla="*/ 145278 h 880216"/>
              <a:gd name="connsiteX6" fmla="*/ 2025353 w 2984498"/>
              <a:gd name="connsiteY6" fmla="*/ 128186 h 880216"/>
              <a:gd name="connsiteX7" fmla="*/ 1871529 w 2984498"/>
              <a:gd name="connsiteY7" fmla="*/ 102549 h 880216"/>
              <a:gd name="connsiteX8" fmla="*/ 1683521 w 2984498"/>
              <a:gd name="connsiteY8" fmla="*/ 76912 h 880216"/>
              <a:gd name="connsiteX9" fmla="*/ 1444239 w 2984498"/>
              <a:gd name="connsiteY9" fmla="*/ 59820 h 880216"/>
              <a:gd name="connsiteX10" fmla="*/ 1222048 w 2984498"/>
              <a:gd name="connsiteY10" fmla="*/ 34183 h 880216"/>
              <a:gd name="connsiteX11" fmla="*/ 769121 w 2984498"/>
              <a:gd name="connsiteY11" fmla="*/ 17091 h 880216"/>
              <a:gd name="connsiteX12" fmla="*/ 495656 w 2984498"/>
              <a:gd name="connsiteY12" fmla="*/ 0 h 880216"/>
              <a:gd name="connsiteX13" fmla="*/ 170915 w 2984498"/>
              <a:gd name="connsiteY13" fmla="*/ 8545 h 880216"/>
              <a:gd name="connsiteX14" fmla="*/ 119641 w 2984498"/>
              <a:gd name="connsiteY14" fmla="*/ 34183 h 880216"/>
              <a:gd name="connsiteX15" fmla="*/ 68366 w 2984498"/>
              <a:gd name="connsiteY15" fmla="*/ 85457 h 880216"/>
              <a:gd name="connsiteX16" fmla="*/ 42729 w 2984498"/>
              <a:gd name="connsiteY16" fmla="*/ 153824 h 880216"/>
              <a:gd name="connsiteX17" fmla="*/ 34183 w 2984498"/>
              <a:gd name="connsiteY17" fmla="*/ 188007 h 880216"/>
              <a:gd name="connsiteX18" fmla="*/ 17091 w 2984498"/>
              <a:gd name="connsiteY18" fmla="*/ 230736 h 880216"/>
              <a:gd name="connsiteX19" fmla="*/ 8545 w 2984498"/>
              <a:gd name="connsiteY19" fmla="*/ 273465 h 880216"/>
              <a:gd name="connsiteX20" fmla="*/ 0 w 2984498"/>
              <a:gd name="connsiteY20" fmla="*/ 299102 h 880216"/>
              <a:gd name="connsiteX21" fmla="*/ 8545 w 2984498"/>
              <a:gd name="connsiteY21" fmla="*/ 529839 h 880216"/>
              <a:gd name="connsiteX22" fmla="*/ 25637 w 2984498"/>
              <a:gd name="connsiteY22" fmla="*/ 555476 h 880216"/>
              <a:gd name="connsiteX23" fmla="*/ 34183 w 2984498"/>
              <a:gd name="connsiteY23" fmla="*/ 581114 h 880216"/>
              <a:gd name="connsiteX24" fmla="*/ 102549 w 2984498"/>
              <a:gd name="connsiteY24" fmla="*/ 658026 h 880216"/>
              <a:gd name="connsiteX25" fmla="*/ 205099 w 2984498"/>
              <a:gd name="connsiteY25" fmla="*/ 717846 h 880216"/>
              <a:gd name="connsiteX26" fmla="*/ 273465 w 2984498"/>
              <a:gd name="connsiteY26" fmla="*/ 734938 h 880216"/>
              <a:gd name="connsiteX27" fmla="*/ 316194 w 2984498"/>
              <a:gd name="connsiteY27" fmla="*/ 752029 h 880216"/>
              <a:gd name="connsiteX28" fmla="*/ 367469 w 2984498"/>
              <a:gd name="connsiteY28" fmla="*/ 760575 h 880216"/>
              <a:gd name="connsiteX29" fmla="*/ 410198 w 2984498"/>
              <a:gd name="connsiteY29" fmla="*/ 769121 h 880216"/>
              <a:gd name="connsiteX30" fmla="*/ 435835 w 2984498"/>
              <a:gd name="connsiteY30" fmla="*/ 777667 h 880216"/>
              <a:gd name="connsiteX31" fmla="*/ 521293 w 2984498"/>
              <a:gd name="connsiteY31" fmla="*/ 786213 h 880216"/>
              <a:gd name="connsiteX32" fmla="*/ 658026 w 2984498"/>
              <a:gd name="connsiteY32" fmla="*/ 803304 h 880216"/>
              <a:gd name="connsiteX33" fmla="*/ 777667 w 2984498"/>
              <a:gd name="connsiteY33" fmla="*/ 811850 h 880216"/>
              <a:gd name="connsiteX34" fmla="*/ 811850 w 2984498"/>
              <a:gd name="connsiteY34" fmla="*/ 820396 h 880216"/>
              <a:gd name="connsiteX35" fmla="*/ 863125 w 2984498"/>
              <a:gd name="connsiteY35" fmla="*/ 828942 h 880216"/>
              <a:gd name="connsiteX36" fmla="*/ 914400 w 2984498"/>
              <a:gd name="connsiteY36" fmla="*/ 846033 h 880216"/>
              <a:gd name="connsiteX37" fmla="*/ 1102407 w 2984498"/>
              <a:gd name="connsiteY37" fmla="*/ 863125 h 880216"/>
              <a:gd name="connsiteX38" fmla="*/ 1444239 w 2984498"/>
              <a:gd name="connsiteY38" fmla="*/ 880216 h 880216"/>
              <a:gd name="connsiteX39" fmla="*/ 2153540 w 2984498"/>
              <a:gd name="connsiteY39" fmla="*/ 871671 h 880216"/>
              <a:gd name="connsiteX40" fmla="*/ 2221906 w 2984498"/>
              <a:gd name="connsiteY40" fmla="*/ 863125 h 880216"/>
              <a:gd name="connsiteX41" fmla="*/ 2683379 w 2984498"/>
              <a:gd name="connsiteY41" fmla="*/ 846033 h 880216"/>
              <a:gd name="connsiteX42" fmla="*/ 2734654 w 2984498"/>
              <a:gd name="connsiteY42" fmla="*/ 837487 h 880216"/>
              <a:gd name="connsiteX43" fmla="*/ 2905570 w 2984498"/>
              <a:gd name="connsiteY43" fmla="*/ 820396 h 880216"/>
              <a:gd name="connsiteX44" fmla="*/ 2939753 w 2984498"/>
              <a:gd name="connsiteY44" fmla="*/ 760575 h 880216"/>
              <a:gd name="connsiteX45" fmla="*/ 2965390 w 2984498"/>
              <a:gd name="connsiteY45" fmla="*/ 700755 h 880216"/>
              <a:gd name="connsiteX46" fmla="*/ 2982482 w 2984498"/>
              <a:gd name="connsiteY46" fmla="*/ 598205 h 880216"/>
              <a:gd name="connsiteX47" fmla="*/ 2973936 w 2984498"/>
              <a:gd name="connsiteY47" fmla="*/ 452927 h 880216"/>
              <a:gd name="connsiteX48" fmla="*/ 2922661 w 2984498"/>
              <a:gd name="connsiteY48" fmla="*/ 435835 h 880216"/>
              <a:gd name="connsiteX49" fmla="*/ 2897024 w 2984498"/>
              <a:gd name="connsiteY49" fmla="*/ 427289 h 880216"/>
              <a:gd name="connsiteX50" fmla="*/ 2871386 w 2984498"/>
              <a:gd name="connsiteY50" fmla="*/ 418743 h 880216"/>
              <a:gd name="connsiteX51" fmla="*/ 2820112 w 2984498"/>
              <a:gd name="connsiteY51" fmla="*/ 384560 h 880216"/>
              <a:gd name="connsiteX52" fmla="*/ 2751745 w 2984498"/>
              <a:gd name="connsiteY52" fmla="*/ 324740 h 880216"/>
              <a:gd name="connsiteX53" fmla="*/ 2726108 w 2984498"/>
              <a:gd name="connsiteY53" fmla="*/ 307648 h 880216"/>
              <a:gd name="connsiteX54" fmla="*/ 2683379 w 2984498"/>
              <a:gd name="connsiteY54" fmla="*/ 299102 h 880216"/>
              <a:gd name="connsiteX55" fmla="*/ 2606467 w 2984498"/>
              <a:gd name="connsiteY55" fmla="*/ 273465 h 880216"/>
              <a:gd name="connsiteX56" fmla="*/ 2580829 w 2984498"/>
              <a:gd name="connsiteY56" fmla="*/ 264919 h 880216"/>
              <a:gd name="connsiteX57" fmla="*/ 2478280 w 2984498"/>
              <a:gd name="connsiteY57" fmla="*/ 256373 h 880216"/>
              <a:gd name="connsiteX58" fmla="*/ 2478280 w 2984498"/>
              <a:gd name="connsiteY58" fmla="*/ 256373 h 88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984498" h="880216">
                <a:moveTo>
                  <a:pt x="2367185" y="179461"/>
                </a:moveTo>
                <a:lnTo>
                  <a:pt x="2367185" y="179461"/>
                </a:lnTo>
                <a:cubicBezTo>
                  <a:pt x="2341547" y="176612"/>
                  <a:pt x="2315716" y="175156"/>
                  <a:pt x="2290272" y="170915"/>
                </a:cubicBezTo>
                <a:cubicBezTo>
                  <a:pt x="2281387" y="169434"/>
                  <a:pt x="2273468" y="164137"/>
                  <a:pt x="2264635" y="162370"/>
                </a:cubicBezTo>
                <a:cubicBezTo>
                  <a:pt x="2244883" y="158420"/>
                  <a:pt x="2224723" y="156887"/>
                  <a:pt x="2204814" y="153824"/>
                </a:cubicBezTo>
                <a:cubicBezTo>
                  <a:pt x="2187688" y="151189"/>
                  <a:pt x="2170715" y="147568"/>
                  <a:pt x="2153540" y="145278"/>
                </a:cubicBezTo>
                <a:cubicBezTo>
                  <a:pt x="2123051" y="141213"/>
                  <a:pt x="2059320" y="136678"/>
                  <a:pt x="2025353" y="128186"/>
                </a:cubicBezTo>
                <a:cubicBezTo>
                  <a:pt x="1899631" y="96756"/>
                  <a:pt x="2071818" y="119240"/>
                  <a:pt x="1871529" y="102549"/>
                </a:cubicBezTo>
                <a:cubicBezTo>
                  <a:pt x="1797063" y="83932"/>
                  <a:pt x="1806116" y="84574"/>
                  <a:pt x="1683521" y="76912"/>
                </a:cubicBezTo>
                <a:cubicBezTo>
                  <a:pt x="1512553" y="66226"/>
                  <a:pt x="1592297" y="72159"/>
                  <a:pt x="1444239" y="59820"/>
                </a:cubicBezTo>
                <a:cubicBezTo>
                  <a:pt x="1328304" y="30838"/>
                  <a:pt x="1394401" y="42801"/>
                  <a:pt x="1222048" y="34183"/>
                </a:cubicBezTo>
                <a:cubicBezTo>
                  <a:pt x="1016558" y="23908"/>
                  <a:pt x="997059" y="24444"/>
                  <a:pt x="769121" y="17091"/>
                </a:cubicBezTo>
                <a:lnTo>
                  <a:pt x="495656" y="0"/>
                </a:lnTo>
                <a:cubicBezTo>
                  <a:pt x="387372" y="0"/>
                  <a:pt x="279162" y="5697"/>
                  <a:pt x="170915" y="8545"/>
                </a:cubicBezTo>
                <a:cubicBezTo>
                  <a:pt x="147157" y="16465"/>
                  <a:pt x="139522" y="16511"/>
                  <a:pt x="119641" y="34183"/>
                </a:cubicBezTo>
                <a:cubicBezTo>
                  <a:pt x="101575" y="50241"/>
                  <a:pt x="68366" y="85457"/>
                  <a:pt x="68366" y="85457"/>
                </a:cubicBezTo>
                <a:cubicBezTo>
                  <a:pt x="46692" y="193826"/>
                  <a:pt x="75736" y="76807"/>
                  <a:pt x="42729" y="153824"/>
                </a:cubicBezTo>
                <a:cubicBezTo>
                  <a:pt x="38102" y="164619"/>
                  <a:pt x="37897" y="176865"/>
                  <a:pt x="34183" y="188007"/>
                </a:cubicBezTo>
                <a:cubicBezTo>
                  <a:pt x="29332" y="202560"/>
                  <a:pt x="21499" y="216043"/>
                  <a:pt x="17091" y="230736"/>
                </a:cubicBezTo>
                <a:cubicBezTo>
                  <a:pt x="12917" y="244648"/>
                  <a:pt x="12068" y="259374"/>
                  <a:pt x="8545" y="273465"/>
                </a:cubicBezTo>
                <a:cubicBezTo>
                  <a:pt x="6360" y="282204"/>
                  <a:pt x="2848" y="290556"/>
                  <a:pt x="0" y="299102"/>
                </a:cubicBezTo>
                <a:cubicBezTo>
                  <a:pt x="2848" y="376014"/>
                  <a:pt x="887" y="453256"/>
                  <a:pt x="8545" y="529839"/>
                </a:cubicBezTo>
                <a:cubicBezTo>
                  <a:pt x="9567" y="540059"/>
                  <a:pt x="21044" y="546290"/>
                  <a:pt x="25637" y="555476"/>
                </a:cubicBezTo>
                <a:cubicBezTo>
                  <a:pt x="29666" y="563533"/>
                  <a:pt x="29714" y="573293"/>
                  <a:pt x="34183" y="581114"/>
                </a:cubicBezTo>
                <a:cubicBezTo>
                  <a:pt x="47095" y="603711"/>
                  <a:pt x="84836" y="644401"/>
                  <a:pt x="102549" y="658026"/>
                </a:cubicBezTo>
                <a:cubicBezTo>
                  <a:pt x="108572" y="662659"/>
                  <a:pt x="181553" y="709997"/>
                  <a:pt x="205099" y="717846"/>
                </a:cubicBezTo>
                <a:cubicBezTo>
                  <a:pt x="227384" y="725274"/>
                  <a:pt x="251014" y="728030"/>
                  <a:pt x="273465" y="734938"/>
                </a:cubicBezTo>
                <a:cubicBezTo>
                  <a:pt x="288127" y="739449"/>
                  <a:pt x="301394" y="747993"/>
                  <a:pt x="316194" y="752029"/>
                </a:cubicBezTo>
                <a:cubicBezTo>
                  <a:pt x="332911" y="756588"/>
                  <a:pt x="350421" y="757475"/>
                  <a:pt x="367469" y="760575"/>
                </a:cubicBezTo>
                <a:cubicBezTo>
                  <a:pt x="381760" y="763173"/>
                  <a:pt x="396107" y="765598"/>
                  <a:pt x="410198" y="769121"/>
                </a:cubicBezTo>
                <a:cubicBezTo>
                  <a:pt x="418937" y="771306"/>
                  <a:pt x="426932" y="776297"/>
                  <a:pt x="435835" y="777667"/>
                </a:cubicBezTo>
                <a:cubicBezTo>
                  <a:pt x="464130" y="782020"/>
                  <a:pt x="492807" y="783364"/>
                  <a:pt x="521293" y="786213"/>
                </a:cubicBezTo>
                <a:cubicBezTo>
                  <a:pt x="587305" y="802714"/>
                  <a:pt x="548004" y="794841"/>
                  <a:pt x="658026" y="803304"/>
                </a:cubicBezTo>
                <a:lnTo>
                  <a:pt x="777667" y="811850"/>
                </a:lnTo>
                <a:cubicBezTo>
                  <a:pt x="789061" y="814699"/>
                  <a:pt x="800333" y="818093"/>
                  <a:pt x="811850" y="820396"/>
                </a:cubicBezTo>
                <a:cubicBezTo>
                  <a:pt x="828841" y="823794"/>
                  <a:pt x="846315" y="824740"/>
                  <a:pt x="863125" y="828942"/>
                </a:cubicBezTo>
                <a:cubicBezTo>
                  <a:pt x="880603" y="833311"/>
                  <a:pt x="896845" y="841982"/>
                  <a:pt x="914400" y="846033"/>
                </a:cubicBezTo>
                <a:cubicBezTo>
                  <a:pt x="962568" y="857149"/>
                  <a:pt x="1069025" y="860652"/>
                  <a:pt x="1102407" y="863125"/>
                </a:cubicBezTo>
                <a:cubicBezTo>
                  <a:pt x="1328439" y="879868"/>
                  <a:pt x="1068425" y="866795"/>
                  <a:pt x="1444239" y="880216"/>
                </a:cubicBezTo>
                <a:lnTo>
                  <a:pt x="2153540" y="871671"/>
                </a:lnTo>
                <a:cubicBezTo>
                  <a:pt x="2176500" y="871166"/>
                  <a:pt x="2198994" y="864705"/>
                  <a:pt x="2221906" y="863125"/>
                </a:cubicBezTo>
                <a:cubicBezTo>
                  <a:pt x="2344356" y="854680"/>
                  <a:pt x="2578558" y="849209"/>
                  <a:pt x="2683379" y="846033"/>
                </a:cubicBezTo>
                <a:cubicBezTo>
                  <a:pt x="2700471" y="843184"/>
                  <a:pt x="2717392" y="838988"/>
                  <a:pt x="2734654" y="837487"/>
                </a:cubicBezTo>
                <a:cubicBezTo>
                  <a:pt x="2906542" y="822541"/>
                  <a:pt x="2830640" y="845373"/>
                  <a:pt x="2905570" y="820396"/>
                </a:cubicBezTo>
                <a:cubicBezTo>
                  <a:pt x="2919736" y="799146"/>
                  <a:pt x="2930461" y="785354"/>
                  <a:pt x="2939753" y="760575"/>
                </a:cubicBezTo>
                <a:cubicBezTo>
                  <a:pt x="2963405" y="697506"/>
                  <a:pt x="2930753" y="752711"/>
                  <a:pt x="2965390" y="700755"/>
                </a:cubicBezTo>
                <a:cubicBezTo>
                  <a:pt x="2974391" y="664753"/>
                  <a:pt x="2982482" y="638216"/>
                  <a:pt x="2982482" y="598205"/>
                </a:cubicBezTo>
                <a:cubicBezTo>
                  <a:pt x="2982482" y="549695"/>
                  <a:pt x="2990706" y="498446"/>
                  <a:pt x="2973936" y="452927"/>
                </a:cubicBezTo>
                <a:cubicBezTo>
                  <a:pt x="2967708" y="436022"/>
                  <a:pt x="2939753" y="441532"/>
                  <a:pt x="2922661" y="435835"/>
                </a:cubicBezTo>
                <a:lnTo>
                  <a:pt x="2897024" y="427289"/>
                </a:lnTo>
                <a:cubicBezTo>
                  <a:pt x="2888478" y="424440"/>
                  <a:pt x="2878881" y="423740"/>
                  <a:pt x="2871386" y="418743"/>
                </a:cubicBezTo>
                <a:lnTo>
                  <a:pt x="2820112" y="384560"/>
                </a:lnTo>
                <a:cubicBezTo>
                  <a:pt x="2791625" y="341831"/>
                  <a:pt x="2811567" y="364621"/>
                  <a:pt x="2751745" y="324740"/>
                </a:cubicBezTo>
                <a:cubicBezTo>
                  <a:pt x="2743199" y="319043"/>
                  <a:pt x="2736179" y="309662"/>
                  <a:pt x="2726108" y="307648"/>
                </a:cubicBezTo>
                <a:cubicBezTo>
                  <a:pt x="2711865" y="304799"/>
                  <a:pt x="2697392" y="302924"/>
                  <a:pt x="2683379" y="299102"/>
                </a:cubicBezTo>
                <a:cubicBezTo>
                  <a:pt x="2683351" y="299094"/>
                  <a:pt x="2619300" y="277743"/>
                  <a:pt x="2606467" y="273465"/>
                </a:cubicBezTo>
                <a:cubicBezTo>
                  <a:pt x="2597921" y="270616"/>
                  <a:pt x="2589768" y="266036"/>
                  <a:pt x="2580829" y="264919"/>
                </a:cubicBezTo>
                <a:cubicBezTo>
                  <a:pt x="2501157" y="254960"/>
                  <a:pt x="2535429" y="256373"/>
                  <a:pt x="2478280" y="256373"/>
                </a:cubicBezTo>
                <a:lnTo>
                  <a:pt x="2478280" y="256373"/>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3589234" y="3705045"/>
            <a:ext cx="3734558" cy="448211"/>
          </a:xfrm>
          <a:custGeom>
            <a:avLst/>
            <a:gdLst>
              <a:gd name="connsiteX0" fmla="*/ 17091 w 3734558"/>
              <a:gd name="connsiteY0" fmla="*/ 328570 h 448211"/>
              <a:gd name="connsiteX1" fmla="*/ 17091 w 3734558"/>
              <a:gd name="connsiteY1" fmla="*/ 328570 h 448211"/>
              <a:gd name="connsiteX2" fmla="*/ 8545 w 3734558"/>
              <a:gd name="connsiteY2" fmla="*/ 251658 h 448211"/>
              <a:gd name="connsiteX3" fmla="*/ 0 w 3734558"/>
              <a:gd name="connsiteY3" fmla="*/ 226020 h 448211"/>
              <a:gd name="connsiteX4" fmla="*/ 8545 w 3734558"/>
              <a:gd name="connsiteY4" fmla="*/ 114925 h 448211"/>
              <a:gd name="connsiteX5" fmla="*/ 25637 w 3734558"/>
              <a:gd name="connsiteY5" fmla="*/ 89288 h 448211"/>
              <a:gd name="connsiteX6" fmla="*/ 59820 w 3734558"/>
              <a:gd name="connsiteY6" fmla="*/ 80742 h 448211"/>
              <a:gd name="connsiteX7" fmla="*/ 299102 w 3734558"/>
              <a:gd name="connsiteY7" fmla="*/ 89288 h 448211"/>
              <a:gd name="connsiteX8" fmla="*/ 487110 w 3734558"/>
              <a:gd name="connsiteY8" fmla="*/ 97834 h 448211"/>
              <a:gd name="connsiteX9" fmla="*/ 709301 w 3734558"/>
              <a:gd name="connsiteY9" fmla="*/ 106379 h 448211"/>
              <a:gd name="connsiteX10" fmla="*/ 1128045 w 3734558"/>
              <a:gd name="connsiteY10" fmla="*/ 106379 h 448211"/>
              <a:gd name="connsiteX11" fmla="*/ 1153682 w 3734558"/>
              <a:gd name="connsiteY11" fmla="*/ 97834 h 448211"/>
              <a:gd name="connsiteX12" fmla="*/ 1256231 w 3734558"/>
              <a:gd name="connsiteY12" fmla="*/ 80742 h 448211"/>
              <a:gd name="connsiteX13" fmla="*/ 1375873 w 3734558"/>
              <a:gd name="connsiteY13" fmla="*/ 63650 h 448211"/>
              <a:gd name="connsiteX14" fmla="*/ 1666430 w 3734558"/>
              <a:gd name="connsiteY14" fmla="*/ 55105 h 448211"/>
              <a:gd name="connsiteX15" fmla="*/ 1786071 w 3734558"/>
              <a:gd name="connsiteY15" fmla="*/ 46559 h 448211"/>
              <a:gd name="connsiteX16" fmla="*/ 1828800 w 3734558"/>
              <a:gd name="connsiteY16" fmla="*/ 38013 h 448211"/>
              <a:gd name="connsiteX17" fmla="*/ 1862983 w 3734558"/>
              <a:gd name="connsiteY17" fmla="*/ 29467 h 448211"/>
              <a:gd name="connsiteX18" fmla="*/ 2085173 w 3734558"/>
              <a:gd name="connsiteY18" fmla="*/ 20921 h 448211"/>
              <a:gd name="connsiteX19" fmla="*/ 2768837 w 3734558"/>
              <a:gd name="connsiteY19" fmla="*/ 3830 h 448211"/>
              <a:gd name="connsiteX20" fmla="*/ 3503775 w 3734558"/>
              <a:gd name="connsiteY20" fmla="*/ 12376 h 448211"/>
              <a:gd name="connsiteX21" fmla="*/ 3589233 w 3734558"/>
              <a:gd name="connsiteY21" fmla="*/ 29467 h 448211"/>
              <a:gd name="connsiteX22" fmla="*/ 3725966 w 3734558"/>
              <a:gd name="connsiteY22" fmla="*/ 46559 h 448211"/>
              <a:gd name="connsiteX23" fmla="*/ 3734512 w 3734558"/>
              <a:gd name="connsiteY23" fmla="*/ 72196 h 448211"/>
              <a:gd name="connsiteX24" fmla="*/ 3717420 w 3734558"/>
              <a:gd name="connsiteY24" fmla="*/ 260204 h 448211"/>
              <a:gd name="connsiteX25" fmla="*/ 3708874 w 3734558"/>
              <a:gd name="connsiteY25" fmla="*/ 345662 h 448211"/>
              <a:gd name="connsiteX26" fmla="*/ 3700329 w 3734558"/>
              <a:gd name="connsiteY26" fmla="*/ 371299 h 448211"/>
              <a:gd name="connsiteX27" fmla="*/ 3683237 w 3734558"/>
              <a:gd name="connsiteY27" fmla="*/ 396936 h 448211"/>
              <a:gd name="connsiteX28" fmla="*/ 3657600 w 3734558"/>
              <a:gd name="connsiteY28" fmla="*/ 414028 h 448211"/>
              <a:gd name="connsiteX29" fmla="*/ 3572142 w 3734558"/>
              <a:gd name="connsiteY29" fmla="*/ 439665 h 448211"/>
              <a:gd name="connsiteX30" fmla="*/ 3546504 w 3734558"/>
              <a:gd name="connsiteY30" fmla="*/ 448211 h 448211"/>
              <a:gd name="connsiteX31" fmla="*/ 2709016 w 3734558"/>
              <a:gd name="connsiteY31" fmla="*/ 439665 h 448211"/>
              <a:gd name="connsiteX32" fmla="*/ 2615013 w 3734558"/>
              <a:gd name="connsiteY32" fmla="*/ 431119 h 448211"/>
              <a:gd name="connsiteX33" fmla="*/ 2469734 w 3734558"/>
              <a:gd name="connsiteY33" fmla="*/ 422574 h 448211"/>
              <a:gd name="connsiteX34" fmla="*/ 2059536 w 3734558"/>
              <a:gd name="connsiteY34" fmla="*/ 396936 h 448211"/>
              <a:gd name="connsiteX35" fmla="*/ 828942 w 3734558"/>
              <a:gd name="connsiteY35" fmla="*/ 388391 h 448211"/>
              <a:gd name="connsiteX36" fmla="*/ 649480 w 3734558"/>
              <a:gd name="connsiteY36" fmla="*/ 379845 h 448211"/>
              <a:gd name="connsiteX37" fmla="*/ 350377 w 3734558"/>
              <a:gd name="connsiteY37" fmla="*/ 371299 h 448211"/>
              <a:gd name="connsiteX38" fmla="*/ 230736 w 3734558"/>
              <a:gd name="connsiteY38" fmla="*/ 362753 h 448211"/>
              <a:gd name="connsiteX39" fmla="*/ 76912 w 3734558"/>
              <a:gd name="connsiteY39" fmla="*/ 345662 h 448211"/>
              <a:gd name="connsiteX40" fmla="*/ 76912 w 3734558"/>
              <a:gd name="connsiteY40" fmla="*/ 345662 h 44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34558" h="448211">
                <a:moveTo>
                  <a:pt x="17091" y="328570"/>
                </a:moveTo>
                <a:lnTo>
                  <a:pt x="17091" y="328570"/>
                </a:lnTo>
                <a:cubicBezTo>
                  <a:pt x="14242" y="302933"/>
                  <a:pt x="12786" y="277102"/>
                  <a:pt x="8545" y="251658"/>
                </a:cubicBezTo>
                <a:cubicBezTo>
                  <a:pt x="7064" y="242772"/>
                  <a:pt x="0" y="235028"/>
                  <a:pt x="0" y="226020"/>
                </a:cubicBezTo>
                <a:cubicBezTo>
                  <a:pt x="0" y="188879"/>
                  <a:pt x="1700" y="151430"/>
                  <a:pt x="8545" y="114925"/>
                </a:cubicBezTo>
                <a:cubicBezTo>
                  <a:pt x="10438" y="104830"/>
                  <a:pt x="17091" y="94985"/>
                  <a:pt x="25637" y="89288"/>
                </a:cubicBezTo>
                <a:cubicBezTo>
                  <a:pt x="35409" y="82773"/>
                  <a:pt x="48426" y="83591"/>
                  <a:pt x="59820" y="80742"/>
                </a:cubicBezTo>
                <a:lnTo>
                  <a:pt x="299102" y="89288"/>
                </a:lnTo>
                <a:lnTo>
                  <a:pt x="487110" y="97834"/>
                </a:lnTo>
                <a:lnTo>
                  <a:pt x="709301" y="106379"/>
                </a:lnTo>
                <a:cubicBezTo>
                  <a:pt x="876195" y="134196"/>
                  <a:pt x="780277" y="121499"/>
                  <a:pt x="1128045" y="106379"/>
                </a:cubicBezTo>
                <a:cubicBezTo>
                  <a:pt x="1137044" y="105988"/>
                  <a:pt x="1144849" y="99601"/>
                  <a:pt x="1153682" y="97834"/>
                </a:cubicBezTo>
                <a:cubicBezTo>
                  <a:pt x="1187664" y="91038"/>
                  <a:pt x="1222249" y="87538"/>
                  <a:pt x="1256231" y="80742"/>
                </a:cubicBezTo>
                <a:cubicBezTo>
                  <a:pt x="1302606" y="71467"/>
                  <a:pt x="1322971" y="66110"/>
                  <a:pt x="1375873" y="63650"/>
                </a:cubicBezTo>
                <a:cubicBezTo>
                  <a:pt x="1472663" y="59148"/>
                  <a:pt x="1569578" y="57953"/>
                  <a:pt x="1666430" y="55105"/>
                </a:cubicBezTo>
                <a:cubicBezTo>
                  <a:pt x="1706310" y="52256"/>
                  <a:pt x="1746309" y="50745"/>
                  <a:pt x="1786071" y="46559"/>
                </a:cubicBezTo>
                <a:cubicBezTo>
                  <a:pt x="1800516" y="45038"/>
                  <a:pt x="1814621" y="41164"/>
                  <a:pt x="1828800" y="38013"/>
                </a:cubicBezTo>
                <a:cubicBezTo>
                  <a:pt x="1840265" y="35465"/>
                  <a:pt x="1851264" y="30248"/>
                  <a:pt x="1862983" y="29467"/>
                </a:cubicBezTo>
                <a:cubicBezTo>
                  <a:pt x="1936937" y="24537"/>
                  <a:pt x="2011110" y="23770"/>
                  <a:pt x="2085173" y="20921"/>
                </a:cubicBezTo>
                <a:cubicBezTo>
                  <a:pt x="2349134" y="-12071"/>
                  <a:pt x="2201503" y="3830"/>
                  <a:pt x="2768837" y="3830"/>
                </a:cubicBezTo>
                <a:cubicBezTo>
                  <a:pt x="3013833" y="3830"/>
                  <a:pt x="3258796" y="9527"/>
                  <a:pt x="3503775" y="12376"/>
                </a:cubicBezTo>
                <a:cubicBezTo>
                  <a:pt x="3545886" y="26411"/>
                  <a:pt x="3526389" y="21611"/>
                  <a:pt x="3589233" y="29467"/>
                </a:cubicBezTo>
                <a:cubicBezTo>
                  <a:pt x="3761565" y="51009"/>
                  <a:pt x="3581731" y="25954"/>
                  <a:pt x="3725966" y="46559"/>
                </a:cubicBezTo>
                <a:cubicBezTo>
                  <a:pt x="3728815" y="55105"/>
                  <a:pt x="3734512" y="63188"/>
                  <a:pt x="3734512" y="72196"/>
                </a:cubicBezTo>
                <a:cubicBezTo>
                  <a:pt x="3734512" y="200957"/>
                  <a:pt x="3736318" y="184614"/>
                  <a:pt x="3717420" y="260204"/>
                </a:cubicBezTo>
                <a:cubicBezTo>
                  <a:pt x="3714571" y="288690"/>
                  <a:pt x="3713227" y="317367"/>
                  <a:pt x="3708874" y="345662"/>
                </a:cubicBezTo>
                <a:cubicBezTo>
                  <a:pt x="3707504" y="354565"/>
                  <a:pt x="3704357" y="363242"/>
                  <a:pt x="3700329" y="371299"/>
                </a:cubicBezTo>
                <a:cubicBezTo>
                  <a:pt x="3695736" y="380485"/>
                  <a:pt x="3690500" y="389673"/>
                  <a:pt x="3683237" y="396936"/>
                </a:cubicBezTo>
                <a:cubicBezTo>
                  <a:pt x="3675974" y="404199"/>
                  <a:pt x="3666986" y="409857"/>
                  <a:pt x="3657600" y="414028"/>
                </a:cubicBezTo>
                <a:cubicBezTo>
                  <a:pt x="3621052" y="430272"/>
                  <a:pt x="3606939" y="429723"/>
                  <a:pt x="3572142" y="439665"/>
                </a:cubicBezTo>
                <a:cubicBezTo>
                  <a:pt x="3563480" y="442140"/>
                  <a:pt x="3555050" y="445362"/>
                  <a:pt x="3546504" y="448211"/>
                </a:cubicBezTo>
                <a:lnTo>
                  <a:pt x="2709016" y="439665"/>
                </a:lnTo>
                <a:cubicBezTo>
                  <a:pt x="2677558" y="439088"/>
                  <a:pt x="2646397" y="433361"/>
                  <a:pt x="2615013" y="431119"/>
                </a:cubicBezTo>
                <a:cubicBezTo>
                  <a:pt x="2566626" y="427663"/>
                  <a:pt x="2518160" y="425422"/>
                  <a:pt x="2469734" y="422574"/>
                </a:cubicBezTo>
                <a:cubicBezTo>
                  <a:pt x="2270656" y="397689"/>
                  <a:pt x="2323020" y="399930"/>
                  <a:pt x="2059536" y="396936"/>
                </a:cubicBezTo>
                <a:lnTo>
                  <a:pt x="828942" y="388391"/>
                </a:lnTo>
                <a:lnTo>
                  <a:pt x="649480" y="379845"/>
                </a:lnTo>
                <a:lnTo>
                  <a:pt x="350377" y="371299"/>
                </a:lnTo>
                <a:cubicBezTo>
                  <a:pt x="310428" y="369668"/>
                  <a:pt x="270629" y="365413"/>
                  <a:pt x="230736" y="362753"/>
                </a:cubicBezTo>
                <a:cubicBezTo>
                  <a:pt x="86270" y="353122"/>
                  <a:pt x="135041" y="374725"/>
                  <a:pt x="76912" y="345662"/>
                </a:cubicBezTo>
                <a:lnTo>
                  <a:pt x="76912" y="345662"/>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9727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Usability &amp; Standardisation</a:t>
            </a:r>
            <a:endParaRPr lang="en-GB"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smtClean="0"/>
              <a:t>SDOs are under increasing pressure to show their value to the market; IHTSDO has deployed the ‘value proposition’</a:t>
            </a:r>
          </a:p>
          <a:p>
            <a:pPr lvl="1"/>
            <a:r>
              <a:rPr lang="en-GB" dirty="0"/>
              <a:t>The value proposition is </a:t>
            </a:r>
            <a:r>
              <a:rPr lang="en-GB" dirty="0" smtClean="0"/>
              <a:t>explicitly </a:t>
            </a:r>
            <a:r>
              <a:rPr lang="en-GB" dirty="0"/>
              <a:t>a positioning of value from the customer’s </a:t>
            </a:r>
            <a:r>
              <a:rPr lang="en-GB" dirty="0" smtClean="0"/>
              <a:t>perspective.</a:t>
            </a:r>
          </a:p>
          <a:p>
            <a:r>
              <a:rPr lang="en-GB" smtClean="0"/>
              <a:t>Usability is </a:t>
            </a:r>
            <a:r>
              <a:rPr lang="en-GB" dirty="0" smtClean="0"/>
              <a:t>not just about the end-products’ ease of use, but also the process used to achieve it.</a:t>
            </a:r>
          </a:p>
          <a:p>
            <a:r>
              <a:rPr lang="en-GB" dirty="0" smtClean="0"/>
              <a:t>A case of ‘Physician heal yourself’?</a:t>
            </a:r>
          </a:p>
          <a:p>
            <a:pPr marL="0" indent="0">
              <a:buNone/>
            </a:pPr>
            <a:endParaRPr lang="en-GB" dirty="0"/>
          </a:p>
        </p:txBody>
      </p:sp>
    </p:spTree>
    <p:extLst>
      <p:ext uri="{BB962C8B-B14F-4D97-AF65-F5344CB8AC3E}">
        <p14:creationId xmlns:p14="http://schemas.microsoft.com/office/powerpoint/2010/main" val="24447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Usability is…</a:t>
            </a:r>
            <a:endParaRPr lang="en-GB" dirty="0">
              <a:solidFill>
                <a:schemeClr val="tx2"/>
              </a:solidFill>
            </a:endParaRPr>
          </a:p>
        </p:txBody>
      </p:sp>
      <p:sp>
        <p:nvSpPr>
          <p:cNvPr id="3" name="Content Placeholder 2"/>
          <p:cNvSpPr>
            <a:spLocks noGrp="1"/>
          </p:cNvSpPr>
          <p:nvPr>
            <p:ph idx="1"/>
          </p:nvPr>
        </p:nvSpPr>
        <p:spPr>
          <a:xfrm>
            <a:off x="457200" y="1600200"/>
            <a:ext cx="8305800" cy="4525963"/>
          </a:xfrm>
        </p:spPr>
        <p:txBody>
          <a:bodyPr>
            <a:normAutofit fontScale="70000" lnSpcReduction="20000"/>
          </a:bodyPr>
          <a:lstStyle/>
          <a:p>
            <a:r>
              <a:rPr lang="en-GB" dirty="0" smtClean="0"/>
              <a:t>“the extent to which a product can be used by </a:t>
            </a:r>
            <a:r>
              <a:rPr lang="en-GB" dirty="0" smtClean="0">
                <a:solidFill>
                  <a:srgbClr val="FF0000"/>
                </a:solidFill>
              </a:rPr>
              <a:t>specified</a:t>
            </a:r>
            <a:r>
              <a:rPr lang="en-GB" dirty="0" smtClean="0"/>
              <a:t> users to achieve </a:t>
            </a:r>
            <a:r>
              <a:rPr lang="en-GB" dirty="0" smtClean="0">
                <a:solidFill>
                  <a:srgbClr val="FF0000"/>
                </a:solidFill>
              </a:rPr>
              <a:t>specified </a:t>
            </a:r>
            <a:r>
              <a:rPr lang="en-GB" dirty="0" smtClean="0"/>
              <a:t>goals with effectiveness, efficiency and satisfaction in a </a:t>
            </a:r>
            <a:r>
              <a:rPr lang="en-GB" dirty="0" smtClean="0">
                <a:solidFill>
                  <a:srgbClr val="FF0000"/>
                </a:solidFill>
              </a:rPr>
              <a:t>specified</a:t>
            </a:r>
            <a:r>
              <a:rPr lang="en-GB" dirty="0" smtClean="0"/>
              <a:t> context of use”</a:t>
            </a:r>
          </a:p>
          <a:p>
            <a:r>
              <a:rPr lang="en-GB" sz="2100" dirty="0" smtClean="0"/>
              <a:t>                                                                                ISO 9241</a:t>
            </a:r>
          </a:p>
          <a:p>
            <a:pPr marL="0" indent="0">
              <a:buNone/>
            </a:pPr>
            <a:endParaRPr lang="en-GB" sz="2100" dirty="0"/>
          </a:p>
          <a:p>
            <a:r>
              <a:rPr lang="en-GB" dirty="0"/>
              <a:t>Usability includes methods of measuring usability, </a:t>
            </a:r>
            <a:r>
              <a:rPr lang="en-GB" dirty="0" smtClean="0"/>
              <a:t>e.g. </a:t>
            </a:r>
          </a:p>
          <a:p>
            <a:pPr lvl="1"/>
            <a:r>
              <a:rPr lang="en-GB" dirty="0" smtClean="0"/>
              <a:t>Needs analysis,</a:t>
            </a:r>
            <a:r>
              <a:rPr lang="en-GB" baseline="30000" dirty="0" smtClean="0"/>
              <a:t> </a:t>
            </a:r>
            <a:r>
              <a:rPr lang="en-GB" dirty="0" smtClean="0"/>
              <a:t>focusing upon </a:t>
            </a:r>
            <a:r>
              <a:rPr lang="en-GB" dirty="0"/>
              <a:t>the human elements of the </a:t>
            </a:r>
            <a:r>
              <a:rPr lang="en-GB" dirty="0" smtClean="0"/>
              <a:t>requirements, its main </a:t>
            </a:r>
            <a:r>
              <a:rPr lang="en-GB" dirty="0"/>
              <a:t>purpose </a:t>
            </a:r>
            <a:r>
              <a:rPr lang="en-GB" dirty="0" smtClean="0"/>
              <a:t>is </a:t>
            </a:r>
            <a:r>
              <a:rPr lang="en-GB" dirty="0"/>
              <a:t>the user's satisfaction.</a:t>
            </a:r>
          </a:p>
          <a:p>
            <a:pPr lvl="1"/>
            <a:endParaRPr lang="en-GB" dirty="0"/>
          </a:p>
          <a:p>
            <a:pPr lvl="1"/>
            <a:r>
              <a:rPr lang="en-GB" dirty="0" smtClean="0"/>
              <a:t>The </a:t>
            </a:r>
            <a:r>
              <a:rPr lang="en-GB" dirty="0"/>
              <a:t>study of the principles behind an object's perceived efficiency or elegance. </a:t>
            </a:r>
            <a:endParaRPr lang="en-GB" dirty="0" smtClean="0"/>
          </a:p>
          <a:p>
            <a:pPr marL="457200" lvl="1" indent="0">
              <a:buNone/>
            </a:pPr>
            <a:endParaRPr lang="en-GB" dirty="0" smtClean="0"/>
          </a:p>
          <a:p>
            <a:pPr marL="342900" lvl="1" indent="-342900">
              <a:buFont typeface="Arial" pitchFamily="34" charset="0"/>
              <a:buChar char="•"/>
            </a:pPr>
            <a:r>
              <a:rPr lang="en-GB" dirty="0" smtClean="0"/>
              <a:t>Usability </a:t>
            </a:r>
            <a:r>
              <a:rPr lang="en-GB" dirty="0"/>
              <a:t>embraces </a:t>
            </a:r>
            <a:r>
              <a:rPr lang="en-GB" i="1" dirty="0">
                <a:solidFill>
                  <a:schemeClr val="tx2"/>
                </a:solidFill>
              </a:rPr>
              <a:t>usefulness</a:t>
            </a:r>
            <a:r>
              <a:rPr lang="en-GB" dirty="0"/>
              <a:t> </a:t>
            </a:r>
            <a:r>
              <a:rPr lang="en-GB" dirty="0" smtClean="0"/>
              <a:t>and therefore is also about methods </a:t>
            </a:r>
            <a:r>
              <a:rPr lang="en-GB" dirty="0"/>
              <a:t>for improving </a:t>
            </a:r>
            <a:r>
              <a:rPr lang="en-GB" dirty="0" smtClean="0"/>
              <a:t>‘ease of use’ throughout the </a:t>
            </a:r>
            <a:r>
              <a:rPr lang="en-GB" dirty="0"/>
              <a:t>design </a:t>
            </a:r>
            <a:r>
              <a:rPr lang="en-GB" dirty="0" smtClean="0"/>
              <a:t>process, e.g. </a:t>
            </a:r>
            <a:r>
              <a:rPr lang="en-GB" dirty="0" smtClean="0">
                <a:solidFill>
                  <a:srgbClr val="FF0000"/>
                </a:solidFill>
              </a:rPr>
              <a:t>specification</a:t>
            </a:r>
            <a:r>
              <a:rPr lang="en-GB" dirty="0" smtClean="0"/>
              <a:t>, UCD,</a:t>
            </a:r>
            <a:r>
              <a:rPr lang="en-GB" dirty="0"/>
              <a:t> </a:t>
            </a:r>
            <a:r>
              <a:rPr lang="en-GB" dirty="0" smtClean="0"/>
              <a:t>user testing, implementation.</a:t>
            </a:r>
            <a:endParaRPr lang="en-GB" dirty="0"/>
          </a:p>
          <a:p>
            <a:endParaRPr lang="en-GB" dirty="0" smtClean="0"/>
          </a:p>
        </p:txBody>
      </p:sp>
      <p:grpSp>
        <p:nvGrpSpPr>
          <p:cNvPr id="8" name="Group 7"/>
          <p:cNvGrpSpPr/>
          <p:nvPr/>
        </p:nvGrpSpPr>
        <p:grpSpPr>
          <a:xfrm>
            <a:off x="914400" y="3200400"/>
            <a:ext cx="7181498" cy="854580"/>
            <a:chOff x="1204955" y="3067940"/>
            <a:chExt cx="7181498" cy="854580"/>
          </a:xfrm>
        </p:grpSpPr>
        <p:sp>
          <p:nvSpPr>
            <p:cNvPr id="4" name="Freeform 3"/>
            <p:cNvSpPr/>
            <p:nvPr/>
          </p:nvSpPr>
          <p:spPr>
            <a:xfrm>
              <a:off x="1204955" y="3067940"/>
              <a:ext cx="2000180" cy="361060"/>
            </a:xfrm>
            <a:custGeom>
              <a:avLst/>
              <a:gdLst>
                <a:gd name="connsiteX0" fmla="*/ 25639 w 2000180"/>
                <a:gd name="connsiteY0" fmla="*/ 25638 h 282011"/>
                <a:gd name="connsiteX1" fmla="*/ 25639 w 2000180"/>
                <a:gd name="connsiteY1" fmla="*/ 25638 h 282011"/>
                <a:gd name="connsiteX2" fmla="*/ 803307 w 2000180"/>
                <a:gd name="connsiteY2" fmla="*/ 25638 h 282011"/>
                <a:gd name="connsiteX3" fmla="*/ 1153684 w 2000180"/>
                <a:gd name="connsiteY3" fmla="*/ 34183 h 282011"/>
                <a:gd name="connsiteX4" fmla="*/ 1563882 w 2000180"/>
                <a:gd name="connsiteY4" fmla="*/ 25638 h 282011"/>
                <a:gd name="connsiteX5" fmla="*/ 1589520 w 2000180"/>
                <a:gd name="connsiteY5" fmla="*/ 17092 h 282011"/>
                <a:gd name="connsiteX6" fmla="*/ 1674978 w 2000180"/>
                <a:gd name="connsiteY6" fmla="*/ 0 h 282011"/>
                <a:gd name="connsiteX7" fmla="*/ 1888623 w 2000180"/>
                <a:gd name="connsiteY7" fmla="*/ 8546 h 282011"/>
                <a:gd name="connsiteX8" fmla="*/ 1939897 w 2000180"/>
                <a:gd name="connsiteY8" fmla="*/ 34183 h 282011"/>
                <a:gd name="connsiteX9" fmla="*/ 1965535 w 2000180"/>
                <a:gd name="connsiteY9" fmla="*/ 42729 h 282011"/>
                <a:gd name="connsiteX10" fmla="*/ 1982626 w 2000180"/>
                <a:gd name="connsiteY10" fmla="*/ 188008 h 282011"/>
                <a:gd name="connsiteX11" fmla="*/ 1965535 w 2000180"/>
                <a:gd name="connsiteY11" fmla="*/ 239282 h 282011"/>
                <a:gd name="connsiteX12" fmla="*/ 1734798 w 2000180"/>
                <a:gd name="connsiteY12" fmla="*/ 230737 h 282011"/>
                <a:gd name="connsiteX13" fmla="*/ 1623703 w 2000180"/>
                <a:gd name="connsiteY13" fmla="*/ 213645 h 282011"/>
                <a:gd name="connsiteX14" fmla="*/ 1392966 w 2000180"/>
                <a:gd name="connsiteY14" fmla="*/ 188008 h 282011"/>
                <a:gd name="connsiteX15" fmla="*/ 1239142 w 2000180"/>
                <a:gd name="connsiteY15" fmla="*/ 196553 h 282011"/>
                <a:gd name="connsiteX16" fmla="*/ 1187867 w 2000180"/>
                <a:gd name="connsiteY16" fmla="*/ 213645 h 282011"/>
                <a:gd name="connsiteX17" fmla="*/ 1162230 w 2000180"/>
                <a:gd name="connsiteY17" fmla="*/ 222191 h 282011"/>
                <a:gd name="connsiteX18" fmla="*/ 940039 w 2000180"/>
                <a:gd name="connsiteY18" fmla="*/ 239282 h 282011"/>
                <a:gd name="connsiteX19" fmla="*/ 769124 w 2000180"/>
                <a:gd name="connsiteY19" fmla="*/ 264920 h 282011"/>
                <a:gd name="connsiteX20" fmla="*/ 726395 w 2000180"/>
                <a:gd name="connsiteY20" fmla="*/ 273466 h 282011"/>
                <a:gd name="connsiteX21" fmla="*/ 282013 w 2000180"/>
                <a:gd name="connsiteY21" fmla="*/ 282011 h 282011"/>
                <a:gd name="connsiteX22" fmla="*/ 8548 w 2000180"/>
                <a:gd name="connsiteY22" fmla="*/ 273466 h 282011"/>
                <a:gd name="connsiteX23" fmla="*/ 2 w 2000180"/>
                <a:gd name="connsiteY23" fmla="*/ 247828 h 282011"/>
                <a:gd name="connsiteX24" fmla="*/ 8548 w 2000180"/>
                <a:gd name="connsiteY24" fmla="*/ 111096 h 282011"/>
                <a:gd name="connsiteX25" fmla="*/ 34185 w 2000180"/>
                <a:gd name="connsiteY25" fmla="*/ 76912 h 282011"/>
                <a:gd name="connsiteX26" fmla="*/ 25639 w 2000180"/>
                <a:gd name="connsiteY26" fmla="*/ 25638 h 28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00180" h="282011">
                  <a:moveTo>
                    <a:pt x="25639" y="25638"/>
                  </a:moveTo>
                  <a:lnTo>
                    <a:pt x="25639" y="25638"/>
                  </a:lnTo>
                  <a:cubicBezTo>
                    <a:pt x="368430" y="4213"/>
                    <a:pt x="150351" y="14381"/>
                    <a:pt x="803307" y="25638"/>
                  </a:cubicBezTo>
                  <a:lnTo>
                    <a:pt x="1153684" y="34183"/>
                  </a:lnTo>
                  <a:lnTo>
                    <a:pt x="1563882" y="25638"/>
                  </a:lnTo>
                  <a:cubicBezTo>
                    <a:pt x="1572883" y="25285"/>
                    <a:pt x="1580742" y="19118"/>
                    <a:pt x="1589520" y="17092"/>
                  </a:cubicBezTo>
                  <a:cubicBezTo>
                    <a:pt x="1617826" y="10560"/>
                    <a:pt x="1674978" y="0"/>
                    <a:pt x="1674978" y="0"/>
                  </a:cubicBezTo>
                  <a:cubicBezTo>
                    <a:pt x="1746193" y="2849"/>
                    <a:pt x="1817532" y="3468"/>
                    <a:pt x="1888623" y="8546"/>
                  </a:cubicBezTo>
                  <a:cubicBezTo>
                    <a:pt x="1913681" y="10336"/>
                    <a:pt x="1918534" y="23502"/>
                    <a:pt x="1939897" y="34183"/>
                  </a:cubicBezTo>
                  <a:cubicBezTo>
                    <a:pt x="1947954" y="38212"/>
                    <a:pt x="1956989" y="39880"/>
                    <a:pt x="1965535" y="42729"/>
                  </a:cubicBezTo>
                  <a:cubicBezTo>
                    <a:pt x="2016723" y="93919"/>
                    <a:pt x="2001031" y="65310"/>
                    <a:pt x="1982626" y="188008"/>
                  </a:cubicBezTo>
                  <a:cubicBezTo>
                    <a:pt x="1979954" y="205824"/>
                    <a:pt x="1965535" y="239282"/>
                    <a:pt x="1965535" y="239282"/>
                  </a:cubicBezTo>
                  <a:cubicBezTo>
                    <a:pt x="1888623" y="236434"/>
                    <a:pt x="1811638" y="235128"/>
                    <a:pt x="1734798" y="230737"/>
                  </a:cubicBezTo>
                  <a:cubicBezTo>
                    <a:pt x="1610087" y="223611"/>
                    <a:pt x="1715473" y="224658"/>
                    <a:pt x="1623703" y="213645"/>
                  </a:cubicBezTo>
                  <a:cubicBezTo>
                    <a:pt x="1265526" y="170663"/>
                    <a:pt x="1568295" y="213053"/>
                    <a:pt x="1392966" y="188008"/>
                  </a:cubicBezTo>
                  <a:cubicBezTo>
                    <a:pt x="1341691" y="190856"/>
                    <a:pt x="1290099" y="190183"/>
                    <a:pt x="1239142" y="196553"/>
                  </a:cubicBezTo>
                  <a:cubicBezTo>
                    <a:pt x="1221265" y="198788"/>
                    <a:pt x="1204959" y="207948"/>
                    <a:pt x="1187867" y="213645"/>
                  </a:cubicBezTo>
                  <a:cubicBezTo>
                    <a:pt x="1179321" y="216494"/>
                    <a:pt x="1171215" y="221549"/>
                    <a:pt x="1162230" y="222191"/>
                  </a:cubicBezTo>
                  <a:lnTo>
                    <a:pt x="940039" y="239282"/>
                  </a:lnTo>
                  <a:cubicBezTo>
                    <a:pt x="908070" y="242971"/>
                    <a:pt x="815049" y="256570"/>
                    <a:pt x="769124" y="264920"/>
                  </a:cubicBezTo>
                  <a:cubicBezTo>
                    <a:pt x="754833" y="267518"/>
                    <a:pt x="740911" y="272957"/>
                    <a:pt x="726395" y="273466"/>
                  </a:cubicBezTo>
                  <a:cubicBezTo>
                    <a:pt x="578331" y="278661"/>
                    <a:pt x="430140" y="279163"/>
                    <a:pt x="282013" y="282011"/>
                  </a:cubicBezTo>
                  <a:cubicBezTo>
                    <a:pt x="190858" y="279163"/>
                    <a:pt x="99085" y="284440"/>
                    <a:pt x="8548" y="273466"/>
                  </a:cubicBezTo>
                  <a:cubicBezTo>
                    <a:pt x="-395" y="272382"/>
                    <a:pt x="2" y="256836"/>
                    <a:pt x="2" y="247828"/>
                  </a:cubicBezTo>
                  <a:cubicBezTo>
                    <a:pt x="2" y="202162"/>
                    <a:pt x="1426" y="156203"/>
                    <a:pt x="8548" y="111096"/>
                  </a:cubicBezTo>
                  <a:cubicBezTo>
                    <a:pt x="10360" y="99619"/>
                    <a:pt x="25246" y="85851"/>
                    <a:pt x="34185" y="76912"/>
                  </a:cubicBezTo>
                  <a:lnTo>
                    <a:pt x="25639" y="2563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3205135" y="3248470"/>
              <a:ext cx="2738465" cy="2567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5845323" y="3264493"/>
              <a:ext cx="2541130" cy="658027"/>
            </a:xfrm>
            <a:custGeom>
              <a:avLst/>
              <a:gdLst>
                <a:gd name="connsiteX0" fmla="*/ 111096 w 2541130"/>
                <a:gd name="connsiteY0" fmla="*/ 162371 h 658027"/>
                <a:gd name="connsiteX1" fmla="*/ 111096 w 2541130"/>
                <a:gd name="connsiteY1" fmla="*/ 162371 h 658027"/>
                <a:gd name="connsiteX2" fmla="*/ 162370 w 2541130"/>
                <a:gd name="connsiteY2" fmla="*/ 68367 h 658027"/>
                <a:gd name="connsiteX3" fmla="*/ 188008 w 2541130"/>
                <a:gd name="connsiteY3" fmla="*/ 59821 h 658027"/>
                <a:gd name="connsiteX4" fmla="*/ 213645 w 2541130"/>
                <a:gd name="connsiteY4" fmla="*/ 42729 h 658027"/>
                <a:gd name="connsiteX5" fmla="*/ 256374 w 2541130"/>
                <a:gd name="connsiteY5" fmla="*/ 34184 h 658027"/>
                <a:gd name="connsiteX6" fmla="*/ 401653 w 2541130"/>
                <a:gd name="connsiteY6" fmla="*/ 25638 h 658027"/>
                <a:gd name="connsiteX7" fmla="*/ 888763 w 2541130"/>
                <a:gd name="connsiteY7" fmla="*/ 8546 h 658027"/>
                <a:gd name="connsiteX8" fmla="*/ 1145137 w 2541130"/>
                <a:gd name="connsiteY8" fmla="*/ 0 h 658027"/>
                <a:gd name="connsiteX9" fmla="*/ 1316053 w 2541130"/>
                <a:gd name="connsiteY9" fmla="*/ 8546 h 658027"/>
                <a:gd name="connsiteX10" fmla="*/ 1350236 w 2541130"/>
                <a:gd name="connsiteY10" fmla="*/ 17092 h 658027"/>
                <a:gd name="connsiteX11" fmla="*/ 2281727 w 2541130"/>
                <a:gd name="connsiteY11" fmla="*/ 25638 h 658027"/>
                <a:gd name="connsiteX12" fmla="*/ 2307365 w 2541130"/>
                <a:gd name="connsiteY12" fmla="*/ 34184 h 658027"/>
                <a:gd name="connsiteX13" fmla="*/ 2341548 w 2541130"/>
                <a:gd name="connsiteY13" fmla="*/ 59821 h 658027"/>
                <a:gd name="connsiteX14" fmla="*/ 2392823 w 2541130"/>
                <a:gd name="connsiteY14" fmla="*/ 94004 h 658027"/>
                <a:gd name="connsiteX15" fmla="*/ 2418460 w 2541130"/>
                <a:gd name="connsiteY15" fmla="*/ 111096 h 658027"/>
                <a:gd name="connsiteX16" fmla="*/ 2461189 w 2541130"/>
                <a:gd name="connsiteY16" fmla="*/ 145279 h 658027"/>
                <a:gd name="connsiteX17" fmla="*/ 2512464 w 2541130"/>
                <a:gd name="connsiteY17" fmla="*/ 179462 h 658027"/>
                <a:gd name="connsiteX18" fmla="*/ 2521010 w 2541130"/>
                <a:gd name="connsiteY18" fmla="*/ 213645 h 658027"/>
                <a:gd name="connsiteX19" fmla="*/ 2529556 w 2541130"/>
                <a:gd name="connsiteY19" fmla="*/ 239283 h 658027"/>
                <a:gd name="connsiteX20" fmla="*/ 2538101 w 2541130"/>
                <a:gd name="connsiteY20" fmla="*/ 333286 h 658027"/>
                <a:gd name="connsiteX21" fmla="*/ 2512464 w 2541130"/>
                <a:gd name="connsiteY21" fmla="*/ 546931 h 658027"/>
                <a:gd name="connsiteX22" fmla="*/ 2401369 w 2541130"/>
                <a:gd name="connsiteY22" fmla="*/ 615298 h 658027"/>
                <a:gd name="connsiteX23" fmla="*/ 2333002 w 2541130"/>
                <a:gd name="connsiteY23" fmla="*/ 623843 h 658027"/>
                <a:gd name="connsiteX24" fmla="*/ 1845892 w 2541130"/>
                <a:gd name="connsiteY24" fmla="*/ 649481 h 658027"/>
                <a:gd name="connsiteX25" fmla="*/ 1213503 w 2541130"/>
                <a:gd name="connsiteY25" fmla="*/ 658027 h 658027"/>
                <a:gd name="connsiteX26" fmla="*/ 145279 w 2541130"/>
                <a:gd name="connsiteY26" fmla="*/ 649481 h 658027"/>
                <a:gd name="connsiteX27" fmla="*/ 111096 w 2541130"/>
                <a:gd name="connsiteY27" fmla="*/ 640935 h 658027"/>
                <a:gd name="connsiteX28" fmla="*/ 34184 w 2541130"/>
                <a:gd name="connsiteY28" fmla="*/ 606752 h 658027"/>
                <a:gd name="connsiteX29" fmla="*/ 8546 w 2541130"/>
                <a:gd name="connsiteY29" fmla="*/ 529840 h 658027"/>
                <a:gd name="connsiteX30" fmla="*/ 0 w 2541130"/>
                <a:gd name="connsiteY30" fmla="*/ 504202 h 658027"/>
                <a:gd name="connsiteX31" fmla="*/ 8546 w 2541130"/>
                <a:gd name="connsiteY31" fmla="*/ 341832 h 658027"/>
                <a:gd name="connsiteX32" fmla="*/ 17092 w 2541130"/>
                <a:gd name="connsiteY32" fmla="*/ 299103 h 658027"/>
                <a:gd name="connsiteX33" fmla="*/ 51275 w 2541130"/>
                <a:gd name="connsiteY33" fmla="*/ 247828 h 658027"/>
                <a:gd name="connsiteX34" fmla="*/ 128187 w 2541130"/>
                <a:gd name="connsiteY34" fmla="*/ 213645 h 658027"/>
                <a:gd name="connsiteX35" fmla="*/ 111096 w 2541130"/>
                <a:gd name="connsiteY35" fmla="*/ 162371 h 65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41130" h="658027">
                  <a:moveTo>
                    <a:pt x="111096" y="162371"/>
                  </a:moveTo>
                  <a:lnTo>
                    <a:pt x="111096" y="162371"/>
                  </a:lnTo>
                  <a:cubicBezTo>
                    <a:pt x="126595" y="121039"/>
                    <a:pt x="126664" y="92171"/>
                    <a:pt x="162370" y="68367"/>
                  </a:cubicBezTo>
                  <a:cubicBezTo>
                    <a:pt x="169865" y="63370"/>
                    <a:pt x="179462" y="62670"/>
                    <a:pt x="188008" y="59821"/>
                  </a:cubicBezTo>
                  <a:cubicBezTo>
                    <a:pt x="196554" y="54124"/>
                    <a:pt x="204028" y="46335"/>
                    <a:pt x="213645" y="42729"/>
                  </a:cubicBezTo>
                  <a:cubicBezTo>
                    <a:pt x="227245" y="37629"/>
                    <a:pt x="241909" y="35499"/>
                    <a:pt x="256374" y="34184"/>
                  </a:cubicBezTo>
                  <a:cubicBezTo>
                    <a:pt x="304685" y="29792"/>
                    <a:pt x="353183" y="27603"/>
                    <a:pt x="401653" y="25638"/>
                  </a:cubicBezTo>
                  <a:lnTo>
                    <a:pt x="888763" y="8546"/>
                  </a:lnTo>
                  <a:lnTo>
                    <a:pt x="1145137" y="0"/>
                  </a:lnTo>
                  <a:cubicBezTo>
                    <a:pt x="1202109" y="2849"/>
                    <a:pt x="1259207" y="3809"/>
                    <a:pt x="1316053" y="8546"/>
                  </a:cubicBezTo>
                  <a:cubicBezTo>
                    <a:pt x="1327757" y="9521"/>
                    <a:pt x="1338493" y="16884"/>
                    <a:pt x="1350236" y="17092"/>
                  </a:cubicBezTo>
                  <a:lnTo>
                    <a:pt x="2281727" y="25638"/>
                  </a:lnTo>
                  <a:cubicBezTo>
                    <a:pt x="2290273" y="28487"/>
                    <a:pt x="2299544" y="29715"/>
                    <a:pt x="2307365" y="34184"/>
                  </a:cubicBezTo>
                  <a:cubicBezTo>
                    <a:pt x="2319731" y="41250"/>
                    <a:pt x="2329880" y="51653"/>
                    <a:pt x="2341548" y="59821"/>
                  </a:cubicBezTo>
                  <a:cubicBezTo>
                    <a:pt x="2358376" y="71601"/>
                    <a:pt x="2375731" y="82610"/>
                    <a:pt x="2392823" y="94004"/>
                  </a:cubicBezTo>
                  <a:lnTo>
                    <a:pt x="2418460" y="111096"/>
                  </a:lnTo>
                  <a:cubicBezTo>
                    <a:pt x="2456685" y="168431"/>
                    <a:pt x="2411656" y="112257"/>
                    <a:pt x="2461189" y="145279"/>
                  </a:cubicBezTo>
                  <a:cubicBezTo>
                    <a:pt x="2525203" y="187955"/>
                    <a:pt x="2451506" y="159142"/>
                    <a:pt x="2512464" y="179462"/>
                  </a:cubicBezTo>
                  <a:cubicBezTo>
                    <a:pt x="2515313" y="190856"/>
                    <a:pt x="2517783" y="202352"/>
                    <a:pt x="2521010" y="213645"/>
                  </a:cubicBezTo>
                  <a:cubicBezTo>
                    <a:pt x="2523485" y="222307"/>
                    <a:pt x="2528282" y="230365"/>
                    <a:pt x="2529556" y="239283"/>
                  </a:cubicBezTo>
                  <a:cubicBezTo>
                    <a:pt x="2534005" y="270430"/>
                    <a:pt x="2535253" y="301952"/>
                    <a:pt x="2538101" y="333286"/>
                  </a:cubicBezTo>
                  <a:cubicBezTo>
                    <a:pt x="2537852" y="338512"/>
                    <a:pt x="2554446" y="498952"/>
                    <a:pt x="2512464" y="546931"/>
                  </a:cubicBezTo>
                  <a:cubicBezTo>
                    <a:pt x="2493269" y="568867"/>
                    <a:pt x="2425383" y="612297"/>
                    <a:pt x="2401369" y="615298"/>
                  </a:cubicBezTo>
                  <a:cubicBezTo>
                    <a:pt x="2378580" y="618146"/>
                    <a:pt x="2355656" y="620067"/>
                    <a:pt x="2333002" y="623843"/>
                  </a:cubicBezTo>
                  <a:cubicBezTo>
                    <a:pt x="2071045" y="667502"/>
                    <a:pt x="2484881" y="638919"/>
                    <a:pt x="1845892" y="649481"/>
                  </a:cubicBezTo>
                  <a:lnTo>
                    <a:pt x="1213503" y="658027"/>
                  </a:lnTo>
                  <a:lnTo>
                    <a:pt x="145279" y="649481"/>
                  </a:lnTo>
                  <a:cubicBezTo>
                    <a:pt x="133535" y="649299"/>
                    <a:pt x="122346" y="644310"/>
                    <a:pt x="111096" y="640935"/>
                  </a:cubicBezTo>
                  <a:cubicBezTo>
                    <a:pt x="55625" y="624293"/>
                    <a:pt x="71649" y="631728"/>
                    <a:pt x="34184" y="606752"/>
                  </a:cubicBezTo>
                  <a:lnTo>
                    <a:pt x="8546" y="529840"/>
                  </a:lnTo>
                  <a:lnTo>
                    <a:pt x="0" y="504202"/>
                  </a:lnTo>
                  <a:cubicBezTo>
                    <a:pt x="2849" y="450079"/>
                    <a:pt x="4045" y="395843"/>
                    <a:pt x="8546" y="341832"/>
                  </a:cubicBezTo>
                  <a:cubicBezTo>
                    <a:pt x="9752" y="327357"/>
                    <a:pt x="11081" y="312326"/>
                    <a:pt x="17092" y="299103"/>
                  </a:cubicBezTo>
                  <a:cubicBezTo>
                    <a:pt x="25592" y="280403"/>
                    <a:pt x="31787" y="254324"/>
                    <a:pt x="51275" y="247828"/>
                  </a:cubicBezTo>
                  <a:cubicBezTo>
                    <a:pt x="64786" y="243325"/>
                    <a:pt x="114643" y="231703"/>
                    <a:pt x="128187" y="213645"/>
                  </a:cubicBezTo>
                  <a:cubicBezTo>
                    <a:pt x="131605" y="209087"/>
                    <a:pt x="113945" y="170917"/>
                    <a:pt x="111096" y="16237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1221055" y="3956703"/>
            <a:ext cx="4951145" cy="1834497"/>
            <a:chOff x="1221055" y="3956703"/>
            <a:chExt cx="4376949" cy="2194845"/>
          </a:xfrm>
        </p:grpSpPr>
        <p:sp>
          <p:nvSpPr>
            <p:cNvPr id="10" name="Freeform 9"/>
            <p:cNvSpPr/>
            <p:nvPr/>
          </p:nvSpPr>
          <p:spPr>
            <a:xfrm>
              <a:off x="1221055" y="3956703"/>
              <a:ext cx="4376949" cy="504202"/>
            </a:xfrm>
            <a:custGeom>
              <a:avLst/>
              <a:gdLst>
                <a:gd name="connsiteX0" fmla="*/ 26631 w 4376949"/>
                <a:gd name="connsiteY0" fmla="*/ 119641 h 504202"/>
                <a:gd name="connsiteX1" fmla="*/ 26631 w 4376949"/>
                <a:gd name="connsiteY1" fmla="*/ 119641 h 504202"/>
                <a:gd name="connsiteX2" fmla="*/ 52268 w 4376949"/>
                <a:gd name="connsiteY2" fmla="*/ 51275 h 504202"/>
                <a:gd name="connsiteX3" fmla="*/ 206093 w 4376949"/>
                <a:gd name="connsiteY3" fmla="*/ 8546 h 504202"/>
                <a:gd name="connsiteX4" fmla="*/ 325734 w 4376949"/>
                <a:gd name="connsiteY4" fmla="*/ 0 h 504202"/>
                <a:gd name="connsiteX5" fmla="*/ 590653 w 4376949"/>
                <a:gd name="connsiteY5" fmla="*/ 17091 h 504202"/>
                <a:gd name="connsiteX6" fmla="*/ 659020 w 4376949"/>
                <a:gd name="connsiteY6" fmla="*/ 34183 h 504202"/>
                <a:gd name="connsiteX7" fmla="*/ 744478 w 4376949"/>
                <a:gd name="connsiteY7" fmla="*/ 42729 h 504202"/>
                <a:gd name="connsiteX8" fmla="*/ 898302 w 4376949"/>
                <a:gd name="connsiteY8" fmla="*/ 59820 h 504202"/>
                <a:gd name="connsiteX9" fmla="*/ 932485 w 4376949"/>
                <a:gd name="connsiteY9" fmla="*/ 68366 h 504202"/>
                <a:gd name="connsiteX10" fmla="*/ 958123 w 4376949"/>
                <a:gd name="connsiteY10" fmla="*/ 76912 h 504202"/>
                <a:gd name="connsiteX11" fmla="*/ 1137584 w 4376949"/>
                <a:gd name="connsiteY11" fmla="*/ 94004 h 504202"/>
                <a:gd name="connsiteX12" fmla="*/ 1248680 w 4376949"/>
                <a:gd name="connsiteY12" fmla="*/ 111095 h 504202"/>
                <a:gd name="connsiteX13" fmla="*/ 1274317 w 4376949"/>
                <a:gd name="connsiteY13" fmla="*/ 119641 h 504202"/>
                <a:gd name="connsiteX14" fmla="*/ 1496508 w 4376949"/>
                <a:gd name="connsiteY14" fmla="*/ 136733 h 504202"/>
                <a:gd name="connsiteX15" fmla="*/ 1829794 w 4376949"/>
                <a:gd name="connsiteY15" fmla="*/ 128187 h 504202"/>
                <a:gd name="connsiteX16" fmla="*/ 1872523 w 4376949"/>
                <a:gd name="connsiteY16" fmla="*/ 119641 h 504202"/>
                <a:gd name="connsiteX17" fmla="*/ 2163080 w 4376949"/>
                <a:gd name="connsiteY17" fmla="*/ 111095 h 504202"/>
                <a:gd name="connsiteX18" fmla="*/ 2351087 w 4376949"/>
                <a:gd name="connsiteY18" fmla="*/ 94004 h 504202"/>
                <a:gd name="connsiteX19" fmla="*/ 3342399 w 4376949"/>
                <a:gd name="connsiteY19" fmla="*/ 76912 h 504202"/>
                <a:gd name="connsiteX20" fmla="*/ 3496224 w 4376949"/>
                <a:gd name="connsiteY20" fmla="*/ 68366 h 504202"/>
                <a:gd name="connsiteX21" fmla="*/ 3855147 w 4376949"/>
                <a:gd name="connsiteY21" fmla="*/ 59820 h 504202"/>
                <a:gd name="connsiteX22" fmla="*/ 3923513 w 4376949"/>
                <a:gd name="connsiteY22" fmla="*/ 51275 h 504202"/>
                <a:gd name="connsiteX23" fmla="*/ 4060246 w 4376949"/>
                <a:gd name="connsiteY23" fmla="*/ 34183 h 504202"/>
                <a:gd name="connsiteX24" fmla="*/ 4308074 w 4376949"/>
                <a:gd name="connsiteY24" fmla="*/ 42729 h 504202"/>
                <a:gd name="connsiteX25" fmla="*/ 4333711 w 4376949"/>
                <a:gd name="connsiteY25" fmla="*/ 51275 h 504202"/>
                <a:gd name="connsiteX26" fmla="*/ 4359349 w 4376949"/>
                <a:gd name="connsiteY26" fmla="*/ 68366 h 504202"/>
                <a:gd name="connsiteX27" fmla="*/ 4376440 w 4376949"/>
                <a:gd name="connsiteY27" fmla="*/ 94004 h 504202"/>
                <a:gd name="connsiteX28" fmla="*/ 4367895 w 4376949"/>
                <a:gd name="connsiteY28" fmla="*/ 230736 h 504202"/>
                <a:gd name="connsiteX29" fmla="*/ 4359349 w 4376949"/>
                <a:gd name="connsiteY29" fmla="*/ 273465 h 504202"/>
                <a:gd name="connsiteX30" fmla="*/ 4342257 w 4376949"/>
                <a:gd name="connsiteY30" fmla="*/ 341832 h 504202"/>
                <a:gd name="connsiteX31" fmla="*/ 4325166 w 4376949"/>
                <a:gd name="connsiteY31" fmla="*/ 401652 h 504202"/>
                <a:gd name="connsiteX32" fmla="*/ 4308074 w 4376949"/>
                <a:gd name="connsiteY32" fmla="*/ 427290 h 504202"/>
                <a:gd name="connsiteX33" fmla="*/ 4282437 w 4376949"/>
                <a:gd name="connsiteY33" fmla="*/ 435835 h 504202"/>
                <a:gd name="connsiteX34" fmla="*/ 4231162 w 4376949"/>
                <a:gd name="connsiteY34" fmla="*/ 470018 h 504202"/>
                <a:gd name="connsiteX35" fmla="*/ 4196979 w 4376949"/>
                <a:gd name="connsiteY35" fmla="*/ 478564 h 504202"/>
                <a:gd name="connsiteX36" fmla="*/ 4171341 w 4376949"/>
                <a:gd name="connsiteY36" fmla="*/ 487110 h 504202"/>
                <a:gd name="connsiteX37" fmla="*/ 3949151 w 4376949"/>
                <a:gd name="connsiteY37" fmla="*/ 504202 h 504202"/>
                <a:gd name="connsiteX38" fmla="*/ 3265487 w 4376949"/>
                <a:gd name="connsiteY38" fmla="*/ 495656 h 504202"/>
                <a:gd name="connsiteX39" fmla="*/ 3162938 w 4376949"/>
                <a:gd name="connsiteY39" fmla="*/ 487110 h 504202"/>
                <a:gd name="connsiteX40" fmla="*/ 3009113 w 4376949"/>
                <a:gd name="connsiteY40" fmla="*/ 478564 h 504202"/>
                <a:gd name="connsiteX41" fmla="*/ 2949293 w 4376949"/>
                <a:gd name="connsiteY41" fmla="*/ 470018 h 504202"/>
                <a:gd name="connsiteX42" fmla="*/ 2898018 w 4376949"/>
                <a:gd name="connsiteY42" fmla="*/ 461473 h 504202"/>
                <a:gd name="connsiteX43" fmla="*/ 2607461 w 4376949"/>
                <a:gd name="connsiteY43" fmla="*/ 444381 h 504202"/>
                <a:gd name="connsiteX44" fmla="*/ 2487820 w 4376949"/>
                <a:gd name="connsiteY44" fmla="*/ 435835 h 504202"/>
                <a:gd name="connsiteX45" fmla="*/ 1821248 w 4376949"/>
                <a:gd name="connsiteY45" fmla="*/ 444381 h 504202"/>
                <a:gd name="connsiteX46" fmla="*/ 1231588 w 4376949"/>
                <a:gd name="connsiteY46" fmla="*/ 444381 h 504202"/>
                <a:gd name="connsiteX47" fmla="*/ 1154676 w 4376949"/>
                <a:gd name="connsiteY47" fmla="*/ 435835 h 504202"/>
                <a:gd name="connsiteX48" fmla="*/ 1035035 w 4376949"/>
                <a:gd name="connsiteY48" fmla="*/ 427290 h 504202"/>
                <a:gd name="connsiteX49" fmla="*/ 1009397 w 4376949"/>
                <a:gd name="connsiteY49" fmla="*/ 418744 h 504202"/>
                <a:gd name="connsiteX50" fmla="*/ 941031 w 4376949"/>
                <a:gd name="connsiteY50" fmla="*/ 410198 h 504202"/>
                <a:gd name="connsiteX51" fmla="*/ 889756 w 4376949"/>
                <a:gd name="connsiteY51" fmla="*/ 401652 h 504202"/>
                <a:gd name="connsiteX52" fmla="*/ 821390 w 4376949"/>
                <a:gd name="connsiteY52" fmla="*/ 384561 h 504202"/>
                <a:gd name="connsiteX53" fmla="*/ 513741 w 4376949"/>
                <a:gd name="connsiteY53" fmla="*/ 393106 h 504202"/>
                <a:gd name="connsiteX54" fmla="*/ 445375 w 4376949"/>
                <a:gd name="connsiteY54" fmla="*/ 401652 h 504202"/>
                <a:gd name="connsiteX55" fmla="*/ 317188 w 4376949"/>
                <a:gd name="connsiteY55" fmla="*/ 418744 h 504202"/>
                <a:gd name="connsiteX56" fmla="*/ 52268 w 4376949"/>
                <a:gd name="connsiteY56" fmla="*/ 401652 h 504202"/>
                <a:gd name="connsiteX57" fmla="*/ 26631 w 4376949"/>
                <a:gd name="connsiteY57" fmla="*/ 393106 h 504202"/>
                <a:gd name="connsiteX58" fmla="*/ 994 w 4376949"/>
                <a:gd name="connsiteY58" fmla="*/ 367469 h 504202"/>
                <a:gd name="connsiteX59" fmla="*/ 9539 w 4376949"/>
                <a:gd name="connsiteY59" fmla="*/ 290557 h 504202"/>
                <a:gd name="connsiteX60" fmla="*/ 18085 w 4376949"/>
                <a:gd name="connsiteY60" fmla="*/ 170916 h 504202"/>
                <a:gd name="connsiteX61" fmla="*/ 35177 w 4376949"/>
                <a:gd name="connsiteY61" fmla="*/ 68366 h 504202"/>
                <a:gd name="connsiteX62" fmla="*/ 43723 w 4376949"/>
                <a:gd name="connsiteY62" fmla="*/ 59820 h 504202"/>
                <a:gd name="connsiteX63" fmla="*/ 26631 w 4376949"/>
                <a:gd name="connsiteY63" fmla="*/ 119641 h 5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376949" h="504202">
                  <a:moveTo>
                    <a:pt x="26631" y="119641"/>
                  </a:moveTo>
                  <a:lnTo>
                    <a:pt x="26631" y="119641"/>
                  </a:lnTo>
                  <a:cubicBezTo>
                    <a:pt x="35177" y="96852"/>
                    <a:pt x="37665" y="70746"/>
                    <a:pt x="52268" y="51275"/>
                  </a:cubicBezTo>
                  <a:cubicBezTo>
                    <a:pt x="89358" y="1822"/>
                    <a:pt x="154419" y="12521"/>
                    <a:pt x="206093" y="8546"/>
                  </a:cubicBezTo>
                  <a:lnTo>
                    <a:pt x="325734" y="0"/>
                  </a:lnTo>
                  <a:cubicBezTo>
                    <a:pt x="414040" y="5697"/>
                    <a:pt x="502625" y="8063"/>
                    <a:pt x="590653" y="17091"/>
                  </a:cubicBezTo>
                  <a:cubicBezTo>
                    <a:pt x="614021" y="19488"/>
                    <a:pt x="635849" y="30321"/>
                    <a:pt x="659020" y="34183"/>
                  </a:cubicBezTo>
                  <a:cubicBezTo>
                    <a:pt x="687259" y="38890"/>
                    <a:pt x="716013" y="39679"/>
                    <a:pt x="744478" y="42729"/>
                  </a:cubicBezTo>
                  <a:lnTo>
                    <a:pt x="898302" y="59820"/>
                  </a:lnTo>
                  <a:cubicBezTo>
                    <a:pt x="909696" y="62669"/>
                    <a:pt x="921192" y="65139"/>
                    <a:pt x="932485" y="68366"/>
                  </a:cubicBezTo>
                  <a:cubicBezTo>
                    <a:pt x="941147" y="70841"/>
                    <a:pt x="949260" y="75301"/>
                    <a:pt x="958123" y="76912"/>
                  </a:cubicBezTo>
                  <a:cubicBezTo>
                    <a:pt x="1011818" y="86675"/>
                    <a:pt x="1086918" y="89179"/>
                    <a:pt x="1137584" y="94004"/>
                  </a:cubicBezTo>
                  <a:cubicBezTo>
                    <a:pt x="1171120" y="97198"/>
                    <a:pt x="1214575" y="102569"/>
                    <a:pt x="1248680" y="111095"/>
                  </a:cubicBezTo>
                  <a:cubicBezTo>
                    <a:pt x="1257419" y="113280"/>
                    <a:pt x="1265357" y="118714"/>
                    <a:pt x="1274317" y="119641"/>
                  </a:cubicBezTo>
                  <a:cubicBezTo>
                    <a:pt x="1348205" y="127285"/>
                    <a:pt x="1496508" y="136733"/>
                    <a:pt x="1496508" y="136733"/>
                  </a:cubicBezTo>
                  <a:lnTo>
                    <a:pt x="1829794" y="128187"/>
                  </a:lnTo>
                  <a:cubicBezTo>
                    <a:pt x="1844304" y="127527"/>
                    <a:pt x="1858017" y="120385"/>
                    <a:pt x="1872523" y="119641"/>
                  </a:cubicBezTo>
                  <a:cubicBezTo>
                    <a:pt x="1969290" y="114678"/>
                    <a:pt x="2066228" y="113944"/>
                    <a:pt x="2163080" y="111095"/>
                  </a:cubicBezTo>
                  <a:cubicBezTo>
                    <a:pt x="2239526" y="85612"/>
                    <a:pt x="2183376" y="101804"/>
                    <a:pt x="2351087" y="94004"/>
                  </a:cubicBezTo>
                  <a:cubicBezTo>
                    <a:pt x="2754601" y="75237"/>
                    <a:pt x="2730772" y="83560"/>
                    <a:pt x="3342399" y="76912"/>
                  </a:cubicBezTo>
                  <a:cubicBezTo>
                    <a:pt x="3393674" y="74063"/>
                    <a:pt x="3444898" y="70077"/>
                    <a:pt x="3496224" y="68366"/>
                  </a:cubicBezTo>
                  <a:lnTo>
                    <a:pt x="3855147" y="59820"/>
                  </a:lnTo>
                  <a:cubicBezTo>
                    <a:pt x="3878095" y="58902"/>
                    <a:pt x="3900748" y="54310"/>
                    <a:pt x="3923513" y="51275"/>
                  </a:cubicBezTo>
                  <a:cubicBezTo>
                    <a:pt x="4045491" y="35012"/>
                    <a:pt x="3916417" y="50164"/>
                    <a:pt x="4060246" y="34183"/>
                  </a:cubicBezTo>
                  <a:cubicBezTo>
                    <a:pt x="4142855" y="37032"/>
                    <a:pt x="4225577" y="37573"/>
                    <a:pt x="4308074" y="42729"/>
                  </a:cubicBezTo>
                  <a:cubicBezTo>
                    <a:pt x="4317064" y="43291"/>
                    <a:pt x="4325654" y="47247"/>
                    <a:pt x="4333711" y="51275"/>
                  </a:cubicBezTo>
                  <a:cubicBezTo>
                    <a:pt x="4342898" y="55868"/>
                    <a:pt x="4350803" y="62669"/>
                    <a:pt x="4359349" y="68366"/>
                  </a:cubicBezTo>
                  <a:cubicBezTo>
                    <a:pt x="4365046" y="76912"/>
                    <a:pt x="4375900" y="83747"/>
                    <a:pt x="4376440" y="94004"/>
                  </a:cubicBezTo>
                  <a:cubicBezTo>
                    <a:pt x="4378840" y="139607"/>
                    <a:pt x="4372224" y="185275"/>
                    <a:pt x="4367895" y="230736"/>
                  </a:cubicBezTo>
                  <a:cubicBezTo>
                    <a:pt x="4366518" y="245196"/>
                    <a:pt x="4362615" y="259312"/>
                    <a:pt x="4359349" y="273465"/>
                  </a:cubicBezTo>
                  <a:cubicBezTo>
                    <a:pt x="4354067" y="296354"/>
                    <a:pt x="4347954" y="319043"/>
                    <a:pt x="4342257" y="341832"/>
                  </a:cubicBezTo>
                  <a:cubicBezTo>
                    <a:pt x="4339520" y="352778"/>
                    <a:pt x="4331294" y="389396"/>
                    <a:pt x="4325166" y="401652"/>
                  </a:cubicBezTo>
                  <a:cubicBezTo>
                    <a:pt x="4320573" y="410839"/>
                    <a:pt x="4316094" y="420874"/>
                    <a:pt x="4308074" y="427290"/>
                  </a:cubicBezTo>
                  <a:cubicBezTo>
                    <a:pt x="4301040" y="432917"/>
                    <a:pt x="4290983" y="432987"/>
                    <a:pt x="4282437" y="435835"/>
                  </a:cubicBezTo>
                  <a:cubicBezTo>
                    <a:pt x="4265345" y="447229"/>
                    <a:pt x="4251090" y="465036"/>
                    <a:pt x="4231162" y="470018"/>
                  </a:cubicBezTo>
                  <a:cubicBezTo>
                    <a:pt x="4219768" y="472867"/>
                    <a:pt x="4208272" y="475337"/>
                    <a:pt x="4196979" y="478564"/>
                  </a:cubicBezTo>
                  <a:cubicBezTo>
                    <a:pt x="4188317" y="481039"/>
                    <a:pt x="4180227" y="485629"/>
                    <a:pt x="4171341" y="487110"/>
                  </a:cubicBezTo>
                  <a:cubicBezTo>
                    <a:pt x="4110674" y="497221"/>
                    <a:pt x="3998962" y="501272"/>
                    <a:pt x="3949151" y="504202"/>
                  </a:cubicBezTo>
                  <a:lnTo>
                    <a:pt x="3265487" y="495656"/>
                  </a:lnTo>
                  <a:cubicBezTo>
                    <a:pt x="3231194" y="494910"/>
                    <a:pt x="3197164" y="489392"/>
                    <a:pt x="3162938" y="487110"/>
                  </a:cubicBezTo>
                  <a:cubicBezTo>
                    <a:pt x="3111698" y="483694"/>
                    <a:pt x="3060388" y="481413"/>
                    <a:pt x="3009113" y="478564"/>
                  </a:cubicBezTo>
                  <a:lnTo>
                    <a:pt x="2949293" y="470018"/>
                  </a:lnTo>
                  <a:cubicBezTo>
                    <a:pt x="2932167" y="467383"/>
                    <a:pt x="2915267" y="463116"/>
                    <a:pt x="2898018" y="461473"/>
                  </a:cubicBezTo>
                  <a:cubicBezTo>
                    <a:pt x="2828788" y="454880"/>
                    <a:pt x="2669537" y="448143"/>
                    <a:pt x="2607461" y="444381"/>
                  </a:cubicBezTo>
                  <a:cubicBezTo>
                    <a:pt x="2567552" y="441962"/>
                    <a:pt x="2527700" y="438684"/>
                    <a:pt x="2487820" y="435835"/>
                  </a:cubicBezTo>
                  <a:lnTo>
                    <a:pt x="1821248" y="444381"/>
                  </a:lnTo>
                  <a:cubicBezTo>
                    <a:pt x="1325664" y="452573"/>
                    <a:pt x="1608888" y="458893"/>
                    <a:pt x="1231588" y="444381"/>
                  </a:cubicBezTo>
                  <a:cubicBezTo>
                    <a:pt x="1205951" y="441532"/>
                    <a:pt x="1180374" y="438070"/>
                    <a:pt x="1154676" y="435835"/>
                  </a:cubicBezTo>
                  <a:cubicBezTo>
                    <a:pt x="1114844" y="432371"/>
                    <a:pt x="1074743" y="431961"/>
                    <a:pt x="1035035" y="427290"/>
                  </a:cubicBezTo>
                  <a:cubicBezTo>
                    <a:pt x="1026088" y="426238"/>
                    <a:pt x="1018260" y="420355"/>
                    <a:pt x="1009397" y="418744"/>
                  </a:cubicBezTo>
                  <a:cubicBezTo>
                    <a:pt x="986801" y="414636"/>
                    <a:pt x="963766" y="413446"/>
                    <a:pt x="941031" y="410198"/>
                  </a:cubicBezTo>
                  <a:cubicBezTo>
                    <a:pt x="923878" y="407747"/>
                    <a:pt x="906699" y="405283"/>
                    <a:pt x="889756" y="401652"/>
                  </a:cubicBezTo>
                  <a:cubicBezTo>
                    <a:pt x="866787" y="396730"/>
                    <a:pt x="821390" y="384561"/>
                    <a:pt x="821390" y="384561"/>
                  </a:cubicBezTo>
                  <a:lnTo>
                    <a:pt x="513741" y="393106"/>
                  </a:lnTo>
                  <a:cubicBezTo>
                    <a:pt x="490799" y="394149"/>
                    <a:pt x="468184" y="398969"/>
                    <a:pt x="445375" y="401652"/>
                  </a:cubicBezTo>
                  <a:cubicBezTo>
                    <a:pt x="338690" y="414204"/>
                    <a:pt x="402339" y="404552"/>
                    <a:pt x="317188" y="418744"/>
                  </a:cubicBezTo>
                  <a:cubicBezTo>
                    <a:pt x="238695" y="415604"/>
                    <a:pt x="136778" y="420433"/>
                    <a:pt x="52268" y="401652"/>
                  </a:cubicBezTo>
                  <a:cubicBezTo>
                    <a:pt x="43475" y="399698"/>
                    <a:pt x="35177" y="395955"/>
                    <a:pt x="26631" y="393106"/>
                  </a:cubicBezTo>
                  <a:cubicBezTo>
                    <a:pt x="18085" y="384560"/>
                    <a:pt x="2981" y="379390"/>
                    <a:pt x="994" y="367469"/>
                  </a:cubicBezTo>
                  <a:cubicBezTo>
                    <a:pt x="-3247" y="342025"/>
                    <a:pt x="7304" y="316255"/>
                    <a:pt x="9539" y="290557"/>
                  </a:cubicBezTo>
                  <a:cubicBezTo>
                    <a:pt x="13003" y="250725"/>
                    <a:pt x="14621" y="210748"/>
                    <a:pt x="18085" y="170916"/>
                  </a:cubicBezTo>
                  <a:cubicBezTo>
                    <a:pt x="20080" y="147971"/>
                    <a:pt x="21109" y="96502"/>
                    <a:pt x="35177" y="68366"/>
                  </a:cubicBezTo>
                  <a:cubicBezTo>
                    <a:pt x="36979" y="64763"/>
                    <a:pt x="40874" y="62669"/>
                    <a:pt x="43723" y="59820"/>
                  </a:cubicBezTo>
                  <a:lnTo>
                    <a:pt x="26631" y="119641"/>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2743200" y="4443813"/>
              <a:ext cx="666329" cy="12711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2438400" y="5638800"/>
              <a:ext cx="1666430" cy="512748"/>
            </a:xfrm>
            <a:custGeom>
              <a:avLst/>
              <a:gdLst>
                <a:gd name="connsiteX0" fmla="*/ 0 w 1666430"/>
                <a:gd name="connsiteY0" fmla="*/ 222191 h 512748"/>
                <a:gd name="connsiteX1" fmla="*/ 0 w 1666430"/>
                <a:gd name="connsiteY1" fmla="*/ 222191 h 512748"/>
                <a:gd name="connsiteX2" fmla="*/ 8546 w 1666430"/>
                <a:gd name="connsiteY2" fmla="*/ 59821 h 512748"/>
                <a:gd name="connsiteX3" fmla="*/ 42729 w 1666430"/>
                <a:gd name="connsiteY3" fmla="*/ 8546 h 512748"/>
                <a:gd name="connsiteX4" fmla="*/ 68366 w 1666430"/>
                <a:gd name="connsiteY4" fmla="*/ 0 h 512748"/>
                <a:gd name="connsiteX5" fmla="*/ 290557 w 1666430"/>
                <a:gd name="connsiteY5" fmla="*/ 8546 h 512748"/>
                <a:gd name="connsiteX6" fmla="*/ 470019 w 1666430"/>
                <a:gd name="connsiteY6" fmla="*/ 25637 h 512748"/>
                <a:gd name="connsiteX7" fmla="*/ 615297 w 1666430"/>
                <a:gd name="connsiteY7" fmla="*/ 34183 h 512748"/>
                <a:gd name="connsiteX8" fmla="*/ 726392 w 1666430"/>
                <a:gd name="connsiteY8" fmla="*/ 42729 h 512748"/>
                <a:gd name="connsiteX9" fmla="*/ 888763 w 1666430"/>
                <a:gd name="connsiteY9" fmla="*/ 34183 h 512748"/>
                <a:gd name="connsiteX10" fmla="*/ 940037 w 1666430"/>
                <a:gd name="connsiteY10" fmla="*/ 17092 h 512748"/>
                <a:gd name="connsiteX11" fmla="*/ 1521151 w 1666430"/>
                <a:gd name="connsiteY11" fmla="*/ 8546 h 512748"/>
                <a:gd name="connsiteX12" fmla="*/ 1555335 w 1666430"/>
                <a:gd name="connsiteY12" fmla="*/ 17092 h 512748"/>
                <a:gd name="connsiteX13" fmla="*/ 1589518 w 1666430"/>
                <a:gd name="connsiteY13" fmla="*/ 68366 h 512748"/>
                <a:gd name="connsiteX14" fmla="*/ 1632247 w 1666430"/>
                <a:gd name="connsiteY14" fmla="*/ 119641 h 512748"/>
                <a:gd name="connsiteX15" fmla="*/ 1640792 w 1666430"/>
                <a:gd name="connsiteY15" fmla="*/ 153824 h 512748"/>
                <a:gd name="connsiteX16" fmla="*/ 1666430 w 1666430"/>
                <a:gd name="connsiteY16" fmla="*/ 239282 h 512748"/>
                <a:gd name="connsiteX17" fmla="*/ 1657884 w 1666430"/>
                <a:gd name="connsiteY17" fmla="*/ 401652 h 512748"/>
                <a:gd name="connsiteX18" fmla="*/ 1640792 w 1666430"/>
                <a:gd name="connsiteY18" fmla="*/ 427290 h 512748"/>
                <a:gd name="connsiteX19" fmla="*/ 1632247 w 1666430"/>
                <a:gd name="connsiteY19" fmla="*/ 452927 h 512748"/>
                <a:gd name="connsiteX20" fmla="*/ 1546789 w 1666430"/>
                <a:gd name="connsiteY20" fmla="*/ 495656 h 512748"/>
                <a:gd name="connsiteX21" fmla="*/ 1486968 w 1666430"/>
                <a:gd name="connsiteY21" fmla="*/ 504202 h 512748"/>
                <a:gd name="connsiteX22" fmla="*/ 1452785 w 1666430"/>
                <a:gd name="connsiteY22" fmla="*/ 512748 h 512748"/>
                <a:gd name="connsiteX23" fmla="*/ 1162228 w 1666430"/>
                <a:gd name="connsiteY23" fmla="*/ 504202 h 512748"/>
                <a:gd name="connsiteX24" fmla="*/ 1076770 w 1666430"/>
                <a:gd name="connsiteY24" fmla="*/ 495656 h 512748"/>
                <a:gd name="connsiteX25" fmla="*/ 1042587 w 1666430"/>
                <a:gd name="connsiteY25" fmla="*/ 478565 h 512748"/>
                <a:gd name="connsiteX26" fmla="*/ 974221 w 1666430"/>
                <a:gd name="connsiteY26" fmla="*/ 470019 h 512748"/>
                <a:gd name="connsiteX27" fmla="*/ 888763 w 1666430"/>
                <a:gd name="connsiteY27" fmla="*/ 452927 h 512748"/>
                <a:gd name="connsiteX28" fmla="*/ 811850 w 1666430"/>
                <a:gd name="connsiteY28" fmla="*/ 444381 h 512748"/>
                <a:gd name="connsiteX29" fmla="*/ 769121 w 1666430"/>
                <a:gd name="connsiteY29" fmla="*/ 435836 h 512748"/>
                <a:gd name="connsiteX30" fmla="*/ 683664 w 1666430"/>
                <a:gd name="connsiteY30" fmla="*/ 427290 h 512748"/>
                <a:gd name="connsiteX31" fmla="*/ 640935 w 1666430"/>
                <a:gd name="connsiteY31" fmla="*/ 418744 h 512748"/>
                <a:gd name="connsiteX32" fmla="*/ 546931 w 1666430"/>
                <a:gd name="connsiteY32" fmla="*/ 410198 h 512748"/>
                <a:gd name="connsiteX33" fmla="*/ 410198 w 1666430"/>
                <a:gd name="connsiteY33" fmla="*/ 393107 h 512748"/>
                <a:gd name="connsiteX34" fmla="*/ 324740 w 1666430"/>
                <a:gd name="connsiteY34" fmla="*/ 376015 h 512748"/>
                <a:gd name="connsiteX35" fmla="*/ 273465 w 1666430"/>
                <a:gd name="connsiteY35" fmla="*/ 358923 h 512748"/>
                <a:gd name="connsiteX36" fmla="*/ 247828 w 1666430"/>
                <a:gd name="connsiteY36" fmla="*/ 350378 h 512748"/>
                <a:gd name="connsiteX37" fmla="*/ 179462 w 1666430"/>
                <a:gd name="connsiteY37" fmla="*/ 333286 h 512748"/>
                <a:gd name="connsiteX38" fmla="*/ 128187 w 1666430"/>
                <a:gd name="connsiteY38" fmla="*/ 299103 h 512748"/>
                <a:gd name="connsiteX39" fmla="*/ 51275 w 1666430"/>
                <a:gd name="connsiteY39" fmla="*/ 264920 h 512748"/>
                <a:gd name="connsiteX40" fmla="*/ 0 w 1666430"/>
                <a:gd name="connsiteY40" fmla="*/ 222191 h 5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6430" h="512748">
                  <a:moveTo>
                    <a:pt x="0" y="222191"/>
                  </a:moveTo>
                  <a:lnTo>
                    <a:pt x="0" y="222191"/>
                  </a:lnTo>
                  <a:cubicBezTo>
                    <a:pt x="2849" y="168068"/>
                    <a:pt x="-2083" y="112967"/>
                    <a:pt x="8546" y="59821"/>
                  </a:cubicBezTo>
                  <a:cubicBezTo>
                    <a:pt x="12575" y="39678"/>
                    <a:pt x="23242" y="15042"/>
                    <a:pt x="42729" y="8546"/>
                  </a:cubicBezTo>
                  <a:lnTo>
                    <a:pt x="68366" y="0"/>
                  </a:lnTo>
                  <a:lnTo>
                    <a:pt x="290557" y="8546"/>
                  </a:lnTo>
                  <a:cubicBezTo>
                    <a:pt x="464418" y="17697"/>
                    <a:pt x="324720" y="14460"/>
                    <a:pt x="470019" y="25637"/>
                  </a:cubicBezTo>
                  <a:cubicBezTo>
                    <a:pt x="518386" y="29357"/>
                    <a:pt x="566895" y="30956"/>
                    <a:pt x="615297" y="34183"/>
                  </a:cubicBezTo>
                  <a:cubicBezTo>
                    <a:pt x="652356" y="36654"/>
                    <a:pt x="689360" y="39880"/>
                    <a:pt x="726392" y="42729"/>
                  </a:cubicBezTo>
                  <a:cubicBezTo>
                    <a:pt x="780516" y="39880"/>
                    <a:pt x="834950" y="40640"/>
                    <a:pt x="888763" y="34183"/>
                  </a:cubicBezTo>
                  <a:cubicBezTo>
                    <a:pt x="906650" y="32037"/>
                    <a:pt x="922023" y="17357"/>
                    <a:pt x="940037" y="17092"/>
                  </a:cubicBezTo>
                  <a:lnTo>
                    <a:pt x="1521151" y="8546"/>
                  </a:lnTo>
                  <a:cubicBezTo>
                    <a:pt x="1532546" y="11395"/>
                    <a:pt x="1546496" y="9358"/>
                    <a:pt x="1555335" y="17092"/>
                  </a:cubicBezTo>
                  <a:cubicBezTo>
                    <a:pt x="1570794" y="30618"/>
                    <a:pt x="1574993" y="53841"/>
                    <a:pt x="1589518" y="68366"/>
                  </a:cubicBezTo>
                  <a:cubicBezTo>
                    <a:pt x="1622417" y="101267"/>
                    <a:pt x="1608451" y="83948"/>
                    <a:pt x="1632247" y="119641"/>
                  </a:cubicBezTo>
                  <a:cubicBezTo>
                    <a:pt x="1635095" y="131035"/>
                    <a:pt x="1637417" y="142574"/>
                    <a:pt x="1640792" y="153824"/>
                  </a:cubicBezTo>
                  <a:cubicBezTo>
                    <a:pt x="1672007" y="257877"/>
                    <a:pt x="1646728" y="160478"/>
                    <a:pt x="1666430" y="239282"/>
                  </a:cubicBezTo>
                  <a:cubicBezTo>
                    <a:pt x="1663581" y="293405"/>
                    <a:pt x="1665207" y="347951"/>
                    <a:pt x="1657884" y="401652"/>
                  </a:cubicBezTo>
                  <a:cubicBezTo>
                    <a:pt x="1656496" y="411829"/>
                    <a:pt x="1645385" y="418103"/>
                    <a:pt x="1640792" y="427290"/>
                  </a:cubicBezTo>
                  <a:cubicBezTo>
                    <a:pt x="1636764" y="435347"/>
                    <a:pt x="1638617" y="446557"/>
                    <a:pt x="1632247" y="452927"/>
                  </a:cubicBezTo>
                  <a:cubicBezTo>
                    <a:pt x="1603958" y="481216"/>
                    <a:pt x="1582170" y="489223"/>
                    <a:pt x="1546789" y="495656"/>
                  </a:cubicBezTo>
                  <a:cubicBezTo>
                    <a:pt x="1526971" y="499259"/>
                    <a:pt x="1506786" y="500599"/>
                    <a:pt x="1486968" y="504202"/>
                  </a:cubicBezTo>
                  <a:cubicBezTo>
                    <a:pt x="1475412" y="506303"/>
                    <a:pt x="1464179" y="509899"/>
                    <a:pt x="1452785" y="512748"/>
                  </a:cubicBezTo>
                  <a:lnTo>
                    <a:pt x="1162228" y="504202"/>
                  </a:lnTo>
                  <a:cubicBezTo>
                    <a:pt x="1133629" y="502902"/>
                    <a:pt x="1104763" y="501654"/>
                    <a:pt x="1076770" y="495656"/>
                  </a:cubicBezTo>
                  <a:cubicBezTo>
                    <a:pt x="1064314" y="492987"/>
                    <a:pt x="1054946" y="481655"/>
                    <a:pt x="1042587" y="478565"/>
                  </a:cubicBezTo>
                  <a:cubicBezTo>
                    <a:pt x="1020307" y="472995"/>
                    <a:pt x="996875" y="473795"/>
                    <a:pt x="974221" y="470019"/>
                  </a:cubicBezTo>
                  <a:cubicBezTo>
                    <a:pt x="945566" y="465243"/>
                    <a:pt x="917635" y="456135"/>
                    <a:pt x="888763" y="452927"/>
                  </a:cubicBezTo>
                  <a:cubicBezTo>
                    <a:pt x="863125" y="450078"/>
                    <a:pt x="837386" y="448029"/>
                    <a:pt x="811850" y="444381"/>
                  </a:cubicBezTo>
                  <a:cubicBezTo>
                    <a:pt x="797471" y="442327"/>
                    <a:pt x="783519" y="437756"/>
                    <a:pt x="769121" y="435836"/>
                  </a:cubicBezTo>
                  <a:cubicBezTo>
                    <a:pt x="740744" y="432053"/>
                    <a:pt x="712041" y="431074"/>
                    <a:pt x="683664" y="427290"/>
                  </a:cubicBezTo>
                  <a:cubicBezTo>
                    <a:pt x="669266" y="425370"/>
                    <a:pt x="655348" y="420546"/>
                    <a:pt x="640935" y="418744"/>
                  </a:cubicBezTo>
                  <a:cubicBezTo>
                    <a:pt x="609714" y="414841"/>
                    <a:pt x="578239" y="413329"/>
                    <a:pt x="546931" y="410198"/>
                  </a:cubicBezTo>
                  <a:cubicBezTo>
                    <a:pt x="512153" y="406720"/>
                    <a:pt x="447021" y="399605"/>
                    <a:pt x="410198" y="393107"/>
                  </a:cubicBezTo>
                  <a:cubicBezTo>
                    <a:pt x="381590" y="388059"/>
                    <a:pt x="352299" y="385202"/>
                    <a:pt x="324740" y="376015"/>
                  </a:cubicBezTo>
                  <a:lnTo>
                    <a:pt x="273465" y="358923"/>
                  </a:lnTo>
                  <a:cubicBezTo>
                    <a:pt x="264919" y="356074"/>
                    <a:pt x="256567" y="352563"/>
                    <a:pt x="247828" y="350378"/>
                  </a:cubicBezTo>
                  <a:lnTo>
                    <a:pt x="179462" y="333286"/>
                  </a:lnTo>
                  <a:cubicBezTo>
                    <a:pt x="162370" y="321892"/>
                    <a:pt x="147674" y="305599"/>
                    <a:pt x="128187" y="299103"/>
                  </a:cubicBezTo>
                  <a:cubicBezTo>
                    <a:pt x="67169" y="278763"/>
                    <a:pt x="91903" y="292004"/>
                    <a:pt x="51275" y="264920"/>
                  </a:cubicBezTo>
                  <a:cubicBezTo>
                    <a:pt x="41828" y="236580"/>
                    <a:pt x="8546" y="229312"/>
                    <a:pt x="0" y="22219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3767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teve\AppData\Local\Microsoft\Windows\Temporary Internet Files\Content.IE5\1C58Q4XX\MC9000788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447785"/>
            <a:ext cx="3413706" cy="31890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solidFill>
                  <a:schemeClr val="tx2"/>
                </a:solidFill>
              </a:rPr>
              <a:t>More generally…</a:t>
            </a:r>
            <a:endParaRPr lang="en-GB" dirty="0">
              <a:solidFill>
                <a:schemeClr val="tx2"/>
              </a:solidFill>
            </a:endParaRPr>
          </a:p>
        </p:txBody>
      </p:sp>
      <p:sp>
        <p:nvSpPr>
          <p:cNvPr id="3" name="Content Placeholder 2"/>
          <p:cNvSpPr>
            <a:spLocks noGrp="1"/>
          </p:cNvSpPr>
          <p:nvPr>
            <p:ph idx="1"/>
          </p:nvPr>
        </p:nvSpPr>
        <p:spPr>
          <a:xfrm>
            <a:off x="457200" y="1600201"/>
            <a:ext cx="8229600" cy="1905000"/>
          </a:xfrm>
        </p:spPr>
        <p:txBody>
          <a:bodyPr>
            <a:normAutofit fontScale="62500" lnSpcReduction="20000"/>
          </a:bodyPr>
          <a:lstStyle/>
          <a:p>
            <a:r>
              <a:rPr lang="en-GB" dirty="0" smtClean="0"/>
              <a:t>What </a:t>
            </a:r>
            <a:r>
              <a:rPr lang="en-GB" dirty="0"/>
              <a:t>evidence is there to substantiate the </a:t>
            </a:r>
            <a:r>
              <a:rPr lang="en-GB" b="1" dirty="0"/>
              <a:t>value proposition</a:t>
            </a:r>
            <a:r>
              <a:rPr lang="en-GB" dirty="0"/>
              <a:t> of HI Standards</a:t>
            </a:r>
            <a:r>
              <a:rPr lang="en-GB" dirty="0" smtClean="0"/>
              <a:t>? Customer satisfaction?</a:t>
            </a:r>
          </a:p>
          <a:p>
            <a:pPr marL="0" indent="0">
              <a:buNone/>
            </a:pPr>
            <a:endParaRPr lang="en-GB" dirty="0"/>
          </a:p>
          <a:p>
            <a:r>
              <a:rPr lang="en-GB" dirty="0"/>
              <a:t>A </a:t>
            </a:r>
            <a:r>
              <a:rPr lang="en-GB" i="1" dirty="0">
                <a:solidFill>
                  <a:schemeClr val="accent1"/>
                </a:solidFill>
              </a:rPr>
              <a:t>standard</a:t>
            </a:r>
            <a:r>
              <a:rPr lang="en-GB" dirty="0"/>
              <a:t> means "something that is generally accepted". </a:t>
            </a:r>
            <a:r>
              <a:rPr lang="en-GB" dirty="0" smtClean="0"/>
              <a:t>   </a:t>
            </a:r>
            <a:endParaRPr lang="en-GB" dirty="0"/>
          </a:p>
          <a:p>
            <a:pPr lvl="1"/>
            <a:r>
              <a:rPr lang="en-GB" dirty="0"/>
              <a:t>Begs the questions, “accepted by ‘who’?” </a:t>
            </a:r>
          </a:p>
          <a:p>
            <a:pPr lvl="1"/>
            <a:r>
              <a:rPr lang="en-GB" dirty="0"/>
              <a:t>And</a:t>
            </a:r>
            <a:r>
              <a:rPr lang="en-GB" i="1" dirty="0"/>
              <a:t> “how</a:t>
            </a:r>
            <a:r>
              <a:rPr lang="en-GB" i="1" dirty="0" smtClean="0"/>
              <a:t>”?</a:t>
            </a:r>
            <a:endParaRPr lang="en-GB" i="1" dirty="0"/>
          </a:p>
        </p:txBody>
      </p:sp>
      <p:pic>
        <p:nvPicPr>
          <p:cNvPr id="5" name="Picture 2" descr="C:\Users\Steve\Desktop\bsi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810" y="2365761"/>
            <a:ext cx="909484" cy="381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936477" y="3352800"/>
            <a:ext cx="7832593" cy="3283991"/>
            <a:chOff x="936477" y="3352800"/>
            <a:chExt cx="7832593" cy="3283991"/>
          </a:xfrm>
        </p:grpSpPr>
        <p:pic>
          <p:nvPicPr>
            <p:cNvPr id="4" name="Picture 2" descr="C:\Users\Steve\AppData\Local\Microsoft\Windows\Temporary Internet Files\Content.IE5\1C58Q4XX\MP90039957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352800"/>
              <a:ext cx="3511270" cy="3283991"/>
            </a:xfrm>
            <a:prstGeom prst="rect">
              <a:avLst/>
            </a:prstGeom>
            <a:solidFill>
              <a:schemeClr val="bg1"/>
            </a:solidFill>
            <a:extLst/>
          </p:spPr>
        </p:pic>
        <p:sp>
          <p:nvSpPr>
            <p:cNvPr id="6" name="Rectangle 5"/>
            <p:cNvSpPr/>
            <p:nvPr/>
          </p:nvSpPr>
          <p:spPr>
            <a:xfrm>
              <a:off x="936477" y="3352800"/>
              <a:ext cx="4321323" cy="3139321"/>
            </a:xfrm>
            <a:prstGeom prst="rect">
              <a:avLst/>
            </a:prstGeom>
            <a:solidFill>
              <a:schemeClr val="bg1"/>
            </a:solidFill>
          </p:spPr>
          <p:txBody>
            <a:bodyPr wrap="square">
              <a:spAutoFit/>
            </a:bodyPr>
            <a:lstStyle/>
            <a:p>
              <a:endParaRPr lang="en-GB" dirty="0"/>
            </a:p>
            <a:p>
              <a:r>
                <a:rPr lang="en-GB" dirty="0" smtClean="0"/>
                <a:t>More specifically, </a:t>
              </a:r>
            </a:p>
            <a:p>
              <a:r>
                <a:rPr lang="en-GB" dirty="0"/>
                <a:t> </a:t>
              </a:r>
              <a:r>
                <a:rPr lang="en-GB" dirty="0" smtClean="0"/>
                <a:t>    are </a:t>
              </a:r>
              <a:r>
                <a:rPr lang="en-GB" dirty="0"/>
                <a:t>HI standards</a:t>
              </a:r>
            </a:p>
            <a:p>
              <a:pPr lvl="1"/>
              <a:r>
                <a:rPr lang="en-GB" sz="3600" dirty="0"/>
                <a:t>Needed?</a:t>
              </a:r>
            </a:p>
            <a:p>
              <a:pPr lvl="1"/>
              <a:r>
                <a:rPr lang="en-GB" sz="3600" dirty="0" smtClean="0"/>
                <a:t>Usable</a:t>
              </a:r>
              <a:r>
                <a:rPr lang="en-GB" sz="3600" dirty="0"/>
                <a:t>?</a:t>
              </a:r>
            </a:p>
            <a:p>
              <a:pPr lvl="1"/>
              <a:r>
                <a:rPr lang="en-GB" sz="3600" dirty="0" smtClean="0"/>
                <a:t>Useful?</a:t>
              </a:r>
            </a:p>
            <a:p>
              <a:pPr lvl="1"/>
              <a:endParaRPr lang="en-GB" sz="3600" dirty="0"/>
            </a:p>
          </p:txBody>
        </p:sp>
      </p:grpSp>
      <p:sp>
        <p:nvSpPr>
          <p:cNvPr id="10" name="Rectangle 9"/>
          <p:cNvSpPr/>
          <p:nvPr/>
        </p:nvSpPr>
        <p:spPr>
          <a:xfrm>
            <a:off x="762000" y="6324600"/>
            <a:ext cx="4185505" cy="369332"/>
          </a:xfrm>
          <a:prstGeom prst="rect">
            <a:avLst/>
          </a:prstGeom>
        </p:spPr>
        <p:txBody>
          <a:bodyPr wrap="none">
            <a:spAutoFit/>
          </a:bodyPr>
          <a:lstStyle/>
          <a:p>
            <a:r>
              <a:rPr lang="en-GB" dirty="0" smtClean="0"/>
              <a:t>Bottom line: Do they </a:t>
            </a:r>
            <a:r>
              <a:rPr lang="en-GB" dirty="0"/>
              <a:t>do what </a:t>
            </a:r>
            <a:r>
              <a:rPr lang="en-GB" dirty="0" smtClean="0"/>
              <a:t>users’ </a:t>
            </a:r>
            <a:r>
              <a:rPr lang="en-GB" dirty="0"/>
              <a:t>need?</a:t>
            </a:r>
          </a:p>
        </p:txBody>
      </p:sp>
    </p:spTree>
    <p:extLst>
      <p:ext uri="{BB962C8B-B14F-4D97-AF65-F5344CB8AC3E}">
        <p14:creationId xmlns:p14="http://schemas.microsoft.com/office/powerpoint/2010/main" val="266903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673"/>
            <a:ext cx="8229600" cy="1143000"/>
          </a:xfrm>
        </p:spPr>
        <p:txBody>
          <a:bodyPr>
            <a:normAutofit fontScale="90000"/>
          </a:bodyPr>
          <a:lstStyle/>
          <a:p>
            <a:r>
              <a:rPr lang="en-GB" dirty="0" smtClean="0">
                <a:solidFill>
                  <a:schemeClr val="tx2"/>
                </a:solidFill>
              </a:rPr>
              <a:t>The user in CEN TC251 and ISO TC215</a:t>
            </a:r>
            <a:endParaRPr lang="en-GB"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smtClean="0"/>
              <a:t>The ‘users’ are representatives </a:t>
            </a:r>
            <a:r>
              <a:rPr lang="en-GB" dirty="0"/>
              <a:t>and experts </a:t>
            </a:r>
            <a:r>
              <a:rPr lang="en-GB" dirty="0" smtClean="0"/>
              <a:t>from </a:t>
            </a:r>
            <a:r>
              <a:rPr lang="en-GB" dirty="0"/>
              <a:t>organizations with a vested interest in the </a:t>
            </a:r>
            <a:r>
              <a:rPr lang="en-GB" dirty="0" smtClean="0"/>
              <a:t>standard… </a:t>
            </a:r>
          </a:p>
          <a:p>
            <a:pPr lvl="1"/>
            <a:r>
              <a:rPr lang="en-GB" dirty="0" smtClean="0"/>
              <a:t>but not usually the ‘clinician’ and not the ‘patient’, although often these are the ultimate consumers.  </a:t>
            </a:r>
          </a:p>
          <a:p>
            <a:r>
              <a:rPr lang="en-GB" dirty="0" smtClean="0"/>
              <a:t>It is assumed that the standards’ makers have drawn upon such input to understand needs and to establish requirements before the process is formally launched.</a:t>
            </a:r>
          </a:p>
          <a:p>
            <a:endParaRPr lang="en-GB" dirty="0"/>
          </a:p>
        </p:txBody>
      </p:sp>
      <p:pic>
        <p:nvPicPr>
          <p:cNvPr id="5122" name="Picture 2" descr="C:\Users\Steve\Desktop\cen-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241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eve\Desktop\logo_is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950" y="95250"/>
            <a:ext cx="192405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2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AppData\Local\Microsoft\Windows\Temporary Internet Files\Content.IE5\UEGDIG35\MC9004331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8194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4"/>
          </p:nvPr>
        </p:nvSpPr>
        <p:spPr/>
        <p:txBody>
          <a:bodyPr>
            <a:normAutofit lnSpcReduction="10000"/>
          </a:bodyPr>
          <a:lstStyle/>
          <a:p>
            <a:r>
              <a:rPr lang="en-GB" b="1" dirty="0" smtClean="0"/>
              <a:t>… records had different structures &amp; semantics?</a:t>
            </a:r>
          </a:p>
          <a:p>
            <a:r>
              <a:rPr lang="en-GB" b="1" dirty="0" smtClean="0"/>
              <a:t>… clinical systems were functionally incompatible?</a:t>
            </a:r>
          </a:p>
          <a:p>
            <a:r>
              <a:rPr lang="en-GB" b="1" dirty="0" smtClean="0"/>
              <a:t>… different interchange capabilities existed?</a:t>
            </a:r>
          </a:p>
          <a:p>
            <a:r>
              <a:rPr lang="en-GB" b="1" dirty="0" smtClean="0"/>
              <a:t>… systems were designed without appropriate patient safety standards?</a:t>
            </a:r>
          </a:p>
          <a:p>
            <a:r>
              <a:rPr lang="en-GB" b="1" dirty="0" smtClean="0"/>
              <a:t>…</a:t>
            </a:r>
            <a:endParaRPr lang="en-GB" b="1" dirty="0"/>
          </a:p>
        </p:txBody>
      </p:sp>
      <p:sp>
        <p:nvSpPr>
          <p:cNvPr id="2" name="Title 1"/>
          <p:cNvSpPr>
            <a:spLocks noGrp="1"/>
          </p:cNvSpPr>
          <p:nvPr>
            <p:ph type="title"/>
          </p:nvPr>
        </p:nvSpPr>
        <p:spPr/>
        <p:txBody>
          <a:bodyPr>
            <a:normAutofit fontScale="90000"/>
          </a:bodyPr>
          <a:lstStyle/>
          <a:p>
            <a:r>
              <a:rPr lang="en-GB" b="1" dirty="0">
                <a:solidFill>
                  <a:schemeClr val="tx2"/>
                </a:solidFill>
              </a:rPr>
              <a:t>Imagine what life would be like if…</a:t>
            </a:r>
          </a:p>
        </p:txBody>
      </p:sp>
      <p:sp>
        <p:nvSpPr>
          <p:cNvPr id="3" name="Content Placeholder 2"/>
          <p:cNvSpPr>
            <a:spLocks noGrp="1"/>
          </p:cNvSpPr>
          <p:nvPr>
            <p:ph sz="half" idx="2"/>
          </p:nvPr>
        </p:nvSpPr>
        <p:spPr/>
        <p:txBody>
          <a:bodyPr/>
          <a:lstStyle/>
          <a:p>
            <a:r>
              <a:rPr lang="en-GB" b="1" dirty="0" smtClean="0"/>
              <a:t>…</a:t>
            </a:r>
            <a:r>
              <a:rPr lang="en-GB" b="1" dirty="0"/>
              <a:t>credit cards were different sizes? </a:t>
            </a:r>
          </a:p>
          <a:p>
            <a:r>
              <a:rPr lang="en-GB" b="1" dirty="0"/>
              <a:t>…light bulbs didn't fit into lamps? </a:t>
            </a:r>
          </a:p>
          <a:p>
            <a:r>
              <a:rPr lang="en-GB" b="1" dirty="0"/>
              <a:t>…railway lines were different widths? </a:t>
            </a:r>
          </a:p>
          <a:p>
            <a:r>
              <a:rPr lang="en-GB" b="1" dirty="0"/>
              <a:t>…microwave ovens emitted large amounts of harmful radiation?</a:t>
            </a:r>
          </a:p>
          <a:p>
            <a:endParaRPr lang="en-GB" dirty="0"/>
          </a:p>
        </p:txBody>
      </p:sp>
      <p:sp>
        <p:nvSpPr>
          <p:cNvPr id="5" name="Text Placeholder 4"/>
          <p:cNvSpPr>
            <a:spLocks noGrp="1"/>
          </p:cNvSpPr>
          <p:nvPr>
            <p:ph type="body" sz="quarter" idx="3"/>
          </p:nvPr>
        </p:nvSpPr>
        <p:spPr/>
        <p:txBody>
          <a:bodyPr/>
          <a:lstStyle/>
          <a:p>
            <a:r>
              <a:rPr lang="en-GB" dirty="0" smtClean="0"/>
              <a:t>Yet, in Healthcare…</a:t>
            </a:r>
            <a:endParaRPr lang="en-GB" dirty="0"/>
          </a:p>
        </p:txBody>
      </p:sp>
    </p:spTree>
    <p:extLst>
      <p:ext uri="{BB962C8B-B14F-4D97-AF65-F5344CB8AC3E}">
        <p14:creationId xmlns:p14="http://schemas.microsoft.com/office/powerpoint/2010/main" val="414619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85974" y="4109759"/>
            <a:ext cx="833927" cy="415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911874" y="4119642"/>
            <a:ext cx="833927" cy="415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852374" y="4112520"/>
            <a:ext cx="833927" cy="415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2813701" y="4119642"/>
            <a:ext cx="833927" cy="415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763282" y="4109760"/>
            <a:ext cx="833927" cy="415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p:cNvGrpSpPr/>
          <p:nvPr/>
        </p:nvGrpSpPr>
        <p:grpSpPr>
          <a:xfrm>
            <a:off x="1143000" y="3928113"/>
            <a:ext cx="4343399" cy="902253"/>
            <a:chOff x="1143000" y="3928113"/>
            <a:chExt cx="4343399" cy="902253"/>
          </a:xfrm>
        </p:grpSpPr>
        <p:sp>
          <p:nvSpPr>
            <p:cNvPr id="49" name="Oval 48"/>
            <p:cNvSpPr/>
            <p:nvPr/>
          </p:nvSpPr>
          <p:spPr>
            <a:xfrm>
              <a:off x="1331182" y="3928113"/>
              <a:ext cx="4155217" cy="8679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1219200" y="3946539"/>
              <a:ext cx="3088632" cy="8679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143000" y="3962400"/>
              <a:ext cx="2209800" cy="8679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dirty="0" smtClean="0">
                <a:solidFill>
                  <a:schemeClr val="tx2"/>
                </a:solidFill>
              </a:rPr>
              <a:t>Alas poor User, I knew him well.</a:t>
            </a:r>
            <a:endParaRPr lang="en-GB" dirty="0">
              <a:solidFill>
                <a:schemeClr val="tx2"/>
              </a:solidFill>
            </a:endParaRPr>
          </a:p>
        </p:txBody>
      </p:sp>
      <p:sp>
        <p:nvSpPr>
          <p:cNvPr id="3" name="Content Placeholder 2"/>
          <p:cNvSpPr>
            <a:spLocks noGrp="1"/>
          </p:cNvSpPr>
          <p:nvPr>
            <p:ph idx="1"/>
          </p:nvPr>
        </p:nvSpPr>
        <p:spPr>
          <a:xfrm>
            <a:off x="457200" y="1600201"/>
            <a:ext cx="8229600" cy="1676400"/>
          </a:xfrm>
        </p:spPr>
        <p:txBody>
          <a:bodyPr/>
          <a:lstStyle/>
          <a:p>
            <a:r>
              <a:rPr lang="en-GB" dirty="0" smtClean="0"/>
              <a:t>‘Needed’ is for others to answer…</a:t>
            </a:r>
          </a:p>
          <a:p>
            <a:r>
              <a:rPr lang="en-GB" dirty="0" smtClean="0"/>
              <a:t>Not so for ‘usability’ ... usefulness and user satisfaction must be the concern of SDOs</a:t>
            </a:r>
            <a:endParaRPr lang="en-GB" dirty="0"/>
          </a:p>
        </p:txBody>
      </p:sp>
      <p:sp>
        <p:nvSpPr>
          <p:cNvPr id="16" name="TextBox 15"/>
          <p:cNvSpPr txBox="1"/>
          <p:nvPr/>
        </p:nvSpPr>
        <p:spPr>
          <a:xfrm>
            <a:off x="1781798" y="4189045"/>
            <a:ext cx="840295" cy="276999"/>
          </a:xfrm>
          <a:prstGeom prst="rect">
            <a:avLst/>
          </a:prstGeom>
          <a:noFill/>
        </p:spPr>
        <p:txBody>
          <a:bodyPr wrap="none" rtlCol="0">
            <a:spAutoFit/>
          </a:bodyPr>
          <a:lstStyle/>
          <a:p>
            <a:r>
              <a:rPr lang="en-GB" sz="1200" dirty="0" smtClean="0"/>
              <a:t>Discussion</a:t>
            </a:r>
            <a:endParaRPr lang="en-GB" sz="1200" dirty="0"/>
          </a:p>
        </p:txBody>
      </p:sp>
      <p:sp>
        <p:nvSpPr>
          <p:cNvPr id="17" name="Rectangle 16"/>
          <p:cNvSpPr/>
          <p:nvPr/>
        </p:nvSpPr>
        <p:spPr>
          <a:xfrm>
            <a:off x="2953120" y="4189045"/>
            <a:ext cx="499624" cy="276999"/>
          </a:xfrm>
          <a:prstGeom prst="rect">
            <a:avLst/>
          </a:prstGeom>
        </p:spPr>
        <p:txBody>
          <a:bodyPr wrap="none">
            <a:spAutoFit/>
          </a:bodyPr>
          <a:lstStyle/>
          <a:p>
            <a:r>
              <a:rPr lang="en-GB" sz="1200" dirty="0" smtClean="0"/>
              <a:t>Draft</a:t>
            </a:r>
            <a:endParaRPr lang="en-GB" sz="1200" dirty="0"/>
          </a:p>
        </p:txBody>
      </p:sp>
      <p:sp>
        <p:nvSpPr>
          <p:cNvPr id="18" name="TextBox 17"/>
          <p:cNvSpPr txBox="1"/>
          <p:nvPr/>
        </p:nvSpPr>
        <p:spPr>
          <a:xfrm>
            <a:off x="3864389" y="4208852"/>
            <a:ext cx="862929" cy="276999"/>
          </a:xfrm>
          <a:prstGeom prst="rect">
            <a:avLst/>
          </a:prstGeom>
          <a:noFill/>
        </p:spPr>
        <p:txBody>
          <a:bodyPr wrap="none" rtlCol="0">
            <a:spAutoFit/>
          </a:bodyPr>
          <a:lstStyle/>
          <a:p>
            <a:r>
              <a:rPr lang="en-GB" sz="1200" dirty="0"/>
              <a:t>C</a:t>
            </a:r>
            <a:r>
              <a:rPr lang="en-GB" sz="1200" dirty="0" smtClean="0"/>
              <a:t>omments</a:t>
            </a:r>
            <a:endParaRPr lang="en-GB" sz="1200" dirty="0"/>
          </a:p>
        </p:txBody>
      </p:sp>
      <p:sp>
        <p:nvSpPr>
          <p:cNvPr id="19" name="Rectangle 18"/>
          <p:cNvSpPr/>
          <p:nvPr/>
        </p:nvSpPr>
        <p:spPr>
          <a:xfrm>
            <a:off x="4973964" y="4189044"/>
            <a:ext cx="709746" cy="276999"/>
          </a:xfrm>
          <a:prstGeom prst="rect">
            <a:avLst/>
          </a:prstGeom>
        </p:spPr>
        <p:txBody>
          <a:bodyPr wrap="none">
            <a:spAutoFit/>
          </a:bodyPr>
          <a:lstStyle/>
          <a:p>
            <a:r>
              <a:rPr lang="en-GB" sz="1200" dirty="0" smtClean="0"/>
              <a:t>Versions</a:t>
            </a:r>
            <a:endParaRPr lang="en-GB" sz="1200" dirty="0"/>
          </a:p>
        </p:txBody>
      </p:sp>
      <p:sp>
        <p:nvSpPr>
          <p:cNvPr id="20" name="TextBox 19"/>
          <p:cNvSpPr txBox="1"/>
          <p:nvPr/>
        </p:nvSpPr>
        <p:spPr>
          <a:xfrm>
            <a:off x="6005024" y="4208851"/>
            <a:ext cx="880882" cy="276999"/>
          </a:xfrm>
          <a:prstGeom prst="rect">
            <a:avLst/>
          </a:prstGeom>
          <a:noFill/>
        </p:spPr>
        <p:txBody>
          <a:bodyPr wrap="none" rtlCol="0">
            <a:spAutoFit/>
          </a:bodyPr>
          <a:lstStyle/>
          <a:p>
            <a:r>
              <a:rPr lang="en-GB" sz="1200" dirty="0" smtClean="0"/>
              <a:t>Publication</a:t>
            </a:r>
            <a:endParaRPr lang="en-GB" sz="1200" dirty="0"/>
          </a:p>
        </p:txBody>
      </p:sp>
      <p:sp>
        <p:nvSpPr>
          <p:cNvPr id="11" name="Right Arrow 10"/>
          <p:cNvSpPr/>
          <p:nvPr/>
        </p:nvSpPr>
        <p:spPr>
          <a:xfrm flipV="1">
            <a:off x="2620354" y="4238592"/>
            <a:ext cx="228600" cy="177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flipV="1">
            <a:off x="3633299" y="4258399"/>
            <a:ext cx="228600" cy="177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flipV="1">
            <a:off x="4691462" y="4258399"/>
            <a:ext cx="228600" cy="177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flipV="1">
            <a:off x="5739927" y="4272020"/>
            <a:ext cx="228600" cy="177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914400" y="3962400"/>
            <a:ext cx="228600" cy="573049"/>
            <a:chOff x="914400" y="3962400"/>
            <a:chExt cx="228600" cy="573049"/>
          </a:xfrm>
        </p:grpSpPr>
        <p:sp>
          <p:nvSpPr>
            <p:cNvPr id="22" name="Oval 21"/>
            <p:cNvSpPr/>
            <p:nvPr/>
          </p:nvSpPr>
          <p:spPr>
            <a:xfrm>
              <a:off x="914400" y="3962400"/>
              <a:ext cx="228600" cy="226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a:stCxn id="22" idx="4"/>
            </p:cNvCxnSpPr>
            <p:nvPr/>
          </p:nvCxnSpPr>
          <p:spPr>
            <a:xfrm>
              <a:off x="1028700" y="4189044"/>
              <a:ext cx="0" cy="24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4400" y="4258399"/>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14400" y="4436305"/>
              <a:ext cx="114300" cy="89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28700" y="4436305"/>
              <a:ext cx="114300" cy="9914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066800" y="4114800"/>
            <a:ext cx="228600" cy="573049"/>
            <a:chOff x="914400" y="3962400"/>
            <a:chExt cx="228600" cy="573049"/>
          </a:xfrm>
        </p:grpSpPr>
        <p:sp>
          <p:nvSpPr>
            <p:cNvPr id="34" name="Oval 33"/>
            <p:cNvSpPr/>
            <p:nvPr/>
          </p:nvSpPr>
          <p:spPr>
            <a:xfrm>
              <a:off x="914400" y="3962400"/>
              <a:ext cx="228600" cy="226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p:cNvCxnSpPr>
              <a:stCxn id="34" idx="4"/>
            </p:cNvCxnSpPr>
            <p:nvPr/>
          </p:nvCxnSpPr>
          <p:spPr>
            <a:xfrm>
              <a:off x="1028700" y="4189044"/>
              <a:ext cx="0" cy="24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14400" y="4258399"/>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14400" y="4436305"/>
              <a:ext cx="114300" cy="89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8700" y="4436305"/>
              <a:ext cx="114300" cy="9914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219200" y="4267200"/>
            <a:ext cx="228600" cy="573049"/>
            <a:chOff x="914400" y="3962400"/>
            <a:chExt cx="228600" cy="573049"/>
          </a:xfrm>
        </p:grpSpPr>
        <p:sp>
          <p:nvSpPr>
            <p:cNvPr id="40" name="Oval 39"/>
            <p:cNvSpPr/>
            <p:nvPr/>
          </p:nvSpPr>
          <p:spPr>
            <a:xfrm>
              <a:off x="914400" y="3962400"/>
              <a:ext cx="228600" cy="226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a:stCxn id="40" idx="4"/>
            </p:cNvCxnSpPr>
            <p:nvPr/>
          </p:nvCxnSpPr>
          <p:spPr>
            <a:xfrm>
              <a:off x="1028700" y="4189044"/>
              <a:ext cx="0" cy="24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14400" y="4258399"/>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14400" y="4436305"/>
              <a:ext cx="114300" cy="89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8700" y="4436305"/>
              <a:ext cx="114300" cy="991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828920" y="4790677"/>
            <a:ext cx="513859" cy="276999"/>
          </a:xfrm>
          <a:prstGeom prst="rect">
            <a:avLst/>
          </a:prstGeom>
          <a:noFill/>
        </p:spPr>
        <p:txBody>
          <a:bodyPr wrap="none" rtlCol="0">
            <a:spAutoFit/>
          </a:bodyPr>
          <a:lstStyle/>
          <a:p>
            <a:r>
              <a:rPr lang="en-GB" sz="1200" dirty="0" smtClean="0"/>
              <a:t>users</a:t>
            </a:r>
            <a:endParaRPr lang="en-GB" sz="1200" dirty="0"/>
          </a:p>
        </p:txBody>
      </p:sp>
      <p:sp>
        <p:nvSpPr>
          <p:cNvPr id="46" name="Content Placeholder 2"/>
          <p:cNvSpPr txBox="1">
            <a:spLocks/>
          </p:cNvSpPr>
          <p:nvPr/>
        </p:nvSpPr>
        <p:spPr>
          <a:xfrm>
            <a:off x="571501" y="5067676"/>
            <a:ext cx="82296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Formative evaluation…</a:t>
            </a:r>
          </a:p>
          <a:p>
            <a:r>
              <a:rPr lang="en-GB" dirty="0" smtClean="0"/>
              <a:t>Summative evaluation…</a:t>
            </a:r>
            <a:endParaRPr lang="en-GB" dirty="0"/>
          </a:p>
          <a:p>
            <a:endParaRPr lang="en-GB" dirty="0"/>
          </a:p>
        </p:txBody>
      </p:sp>
      <p:grpSp>
        <p:nvGrpSpPr>
          <p:cNvPr id="56" name="Group 55"/>
          <p:cNvGrpSpPr/>
          <p:nvPr/>
        </p:nvGrpSpPr>
        <p:grpSpPr>
          <a:xfrm>
            <a:off x="7010400" y="3814551"/>
            <a:ext cx="1764087" cy="1376669"/>
            <a:chOff x="7010400" y="3814551"/>
            <a:chExt cx="1764087" cy="1376669"/>
          </a:xfrm>
        </p:grpSpPr>
        <p:pic>
          <p:nvPicPr>
            <p:cNvPr id="2050" name="Picture 2" descr="C:\Users\Steve\Desktop\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002" y="3814551"/>
              <a:ext cx="1282485" cy="1025988"/>
            </a:xfrm>
            <a:prstGeom prst="rect">
              <a:avLst/>
            </a:prstGeom>
            <a:noFill/>
            <a:extLst>
              <a:ext uri="{909E8E84-426E-40dd-AFC4-6F175D3DCCD1}">
                <a14:hiddenFill xmlns:a14="http://schemas.microsoft.com/office/drawing/2010/main">
                  <a:solidFill>
                    <a:srgbClr val="FFFFFF"/>
                  </a:solidFill>
                </a14:hiddenFill>
              </a:ext>
            </a:extLst>
          </p:spPr>
        </p:pic>
        <p:sp>
          <p:nvSpPr>
            <p:cNvPr id="53" name="Right Arrow 52"/>
            <p:cNvSpPr/>
            <p:nvPr/>
          </p:nvSpPr>
          <p:spPr>
            <a:xfrm flipV="1">
              <a:off x="7010400" y="4269652"/>
              <a:ext cx="228600" cy="177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7540517" y="4914221"/>
              <a:ext cx="1185453" cy="276999"/>
            </a:xfrm>
            <a:prstGeom prst="rect">
              <a:avLst/>
            </a:prstGeom>
            <a:noFill/>
          </p:spPr>
          <p:txBody>
            <a:bodyPr wrap="none" rtlCol="0">
              <a:spAutoFit/>
            </a:bodyPr>
            <a:lstStyle/>
            <a:p>
              <a:r>
                <a:rPr lang="en-GB" sz="1200" dirty="0" smtClean="0"/>
                <a:t>Post Publication</a:t>
              </a:r>
              <a:endParaRPr lang="en-GB" sz="1200" dirty="0"/>
            </a:p>
          </p:txBody>
        </p:sp>
      </p:grpSp>
    </p:spTree>
    <p:extLst>
      <p:ext uri="{BB962C8B-B14F-4D97-AF65-F5344CB8AC3E}">
        <p14:creationId xmlns:p14="http://schemas.microsoft.com/office/powerpoint/2010/main" val="157165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Life Cycles</a:t>
            </a:r>
            <a:endParaRPr lang="en-GB" dirty="0">
              <a:solidFill>
                <a:schemeClr val="tx2"/>
              </a:solidFill>
            </a:endParaRPr>
          </a:p>
        </p:txBody>
      </p:sp>
      <p:sp>
        <p:nvSpPr>
          <p:cNvPr id="3" name="Content Placeholder 2"/>
          <p:cNvSpPr>
            <a:spLocks noGrp="1"/>
          </p:cNvSpPr>
          <p:nvPr>
            <p:ph idx="1"/>
          </p:nvPr>
        </p:nvSpPr>
        <p:spPr/>
        <p:txBody>
          <a:bodyPr>
            <a:normAutofit/>
          </a:bodyPr>
          <a:lstStyle/>
          <a:p>
            <a:r>
              <a:rPr lang="en-GB" dirty="0" smtClean="0"/>
              <a:t>To publish is an end point for some</a:t>
            </a:r>
          </a:p>
          <a:p>
            <a:r>
              <a:rPr lang="en-GB" dirty="0" smtClean="0"/>
              <a:t>Implementation is assumed </a:t>
            </a:r>
          </a:p>
          <a:p>
            <a:r>
              <a:rPr lang="en-GB" i="1" dirty="0" smtClean="0"/>
              <a:t>Typically</a:t>
            </a:r>
            <a:r>
              <a:rPr lang="en-GB" dirty="0" smtClean="0"/>
              <a:t> maintenance takes the form of a ‘systematic review’ after a relatively </a:t>
            </a:r>
            <a:r>
              <a:rPr lang="en-GB" dirty="0" smtClean="0">
                <a:solidFill>
                  <a:schemeClr val="accent2"/>
                </a:solidFill>
              </a:rPr>
              <a:t>brief </a:t>
            </a:r>
            <a:r>
              <a:rPr lang="en-GB" dirty="0" smtClean="0"/>
              <a:t>period of time… </a:t>
            </a:r>
          </a:p>
          <a:p>
            <a:r>
              <a:rPr lang="en-GB" dirty="0"/>
              <a:t>I</a:t>
            </a:r>
            <a:r>
              <a:rPr lang="en-GB" dirty="0" smtClean="0"/>
              <a:t>f not supported then dropped… </a:t>
            </a:r>
          </a:p>
          <a:p>
            <a:pPr lvl="1"/>
            <a:r>
              <a:rPr lang="en-GB" dirty="0" smtClean="0"/>
              <a:t>‘sun setting’</a:t>
            </a:r>
          </a:p>
        </p:txBody>
      </p:sp>
      <p:pic>
        <p:nvPicPr>
          <p:cNvPr id="4" name="Picture 2" descr="C:\Users\Steve\AppData\Local\Microsoft\Windows\Temporary Internet Files\Content.IE5\1C58Q4XX\MP9004483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810000"/>
            <a:ext cx="1981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5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normAutofit/>
          </a:bodyPr>
          <a:lstStyle/>
          <a:p>
            <a:r>
              <a:rPr lang="en-GB" dirty="0" smtClean="0">
                <a:solidFill>
                  <a:schemeClr val="tx2"/>
                </a:solidFill>
              </a:rPr>
              <a:t>Best Practice</a:t>
            </a:r>
            <a:endParaRPr lang="en-GB" dirty="0">
              <a:solidFill>
                <a:schemeClr val="tx2"/>
              </a:solidFill>
            </a:endParaRPr>
          </a:p>
        </p:txBody>
      </p:sp>
      <p:pic>
        <p:nvPicPr>
          <p:cNvPr id="3074" name="Picture 2" descr="C:\Users\Steve\Desktop\SK-XP\Tidy Steve\Standards\recent iso cen ist\ESO\Fig_4-6-3revMR.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025842"/>
            <a:ext cx="6234582" cy="4571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1" y="5577034"/>
            <a:ext cx="7182415" cy="369332"/>
          </a:xfrm>
          <a:prstGeom prst="rect">
            <a:avLst/>
          </a:prstGeom>
          <a:noFill/>
        </p:spPr>
        <p:txBody>
          <a:bodyPr wrap="none" rtlCol="0">
            <a:spAutoFit/>
          </a:bodyPr>
          <a:lstStyle/>
          <a:p>
            <a:r>
              <a:rPr lang="en-GB" dirty="0"/>
              <a:t>T</a:t>
            </a:r>
            <a:r>
              <a:rPr lang="en-GB" dirty="0" smtClean="0"/>
              <a:t>he </a:t>
            </a:r>
            <a:r>
              <a:rPr lang="en-GB" dirty="0"/>
              <a:t>feedback loop for </a:t>
            </a:r>
            <a:r>
              <a:rPr lang="en-GB" dirty="0" smtClean="0"/>
              <a:t>the majority </a:t>
            </a:r>
            <a:r>
              <a:rPr lang="en-GB" dirty="0"/>
              <a:t>of </a:t>
            </a:r>
            <a:r>
              <a:rPr lang="en-GB" dirty="0" smtClean="0"/>
              <a:t>HI standards today is not supported…</a:t>
            </a:r>
            <a:endParaRPr lang="en-GB" dirty="0"/>
          </a:p>
        </p:txBody>
      </p:sp>
      <p:sp>
        <p:nvSpPr>
          <p:cNvPr id="5" name="TextBox 4"/>
          <p:cNvSpPr txBox="1"/>
          <p:nvPr/>
        </p:nvSpPr>
        <p:spPr>
          <a:xfrm>
            <a:off x="5986447" y="6221767"/>
            <a:ext cx="3252365" cy="615553"/>
          </a:xfrm>
          <a:prstGeom prst="rect">
            <a:avLst/>
          </a:prstGeom>
          <a:noFill/>
        </p:spPr>
        <p:txBody>
          <a:bodyPr wrap="none" rtlCol="0">
            <a:spAutoFit/>
          </a:bodyPr>
          <a:lstStyle/>
          <a:p>
            <a:r>
              <a:rPr lang="en-GB" dirty="0" smtClean="0"/>
              <a:t>*Figure from the  </a:t>
            </a:r>
            <a:r>
              <a:rPr lang="en-GB" dirty="0" err="1" smtClean="0"/>
              <a:t>Interop</a:t>
            </a:r>
            <a:r>
              <a:rPr lang="en-GB" dirty="0" smtClean="0"/>
              <a:t> report,</a:t>
            </a:r>
          </a:p>
          <a:p>
            <a:r>
              <a:rPr lang="en-GB" sz="1600" dirty="0" smtClean="0"/>
              <a:t>  http</a:t>
            </a:r>
            <a:r>
              <a:rPr lang="en-GB" sz="1600" dirty="0"/>
              <a:t>://www.ehealth-interop.nen.nl/</a:t>
            </a:r>
          </a:p>
        </p:txBody>
      </p:sp>
      <p:sp>
        <p:nvSpPr>
          <p:cNvPr id="6" name="Oval 5"/>
          <p:cNvSpPr/>
          <p:nvPr/>
        </p:nvSpPr>
        <p:spPr>
          <a:xfrm>
            <a:off x="4267200" y="3429000"/>
            <a:ext cx="2286000" cy="220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488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Re-enter the Value Proposition</a:t>
            </a:r>
            <a:endParaRPr lang="en-GB" dirty="0">
              <a:solidFill>
                <a:schemeClr val="tx2"/>
              </a:solidFill>
            </a:endParaRPr>
          </a:p>
        </p:txBody>
      </p:sp>
      <p:sp>
        <p:nvSpPr>
          <p:cNvPr id="3" name="Content Placeholder 2"/>
          <p:cNvSpPr>
            <a:spLocks noGrp="1"/>
          </p:cNvSpPr>
          <p:nvPr>
            <p:ph idx="1"/>
          </p:nvPr>
        </p:nvSpPr>
        <p:spPr/>
        <p:txBody>
          <a:bodyPr/>
          <a:lstStyle/>
          <a:p>
            <a:r>
              <a:rPr lang="en-GB" dirty="0"/>
              <a:t>The value proposition is also a positioning of value from the </a:t>
            </a:r>
            <a:r>
              <a:rPr lang="en-GB" u="sng" dirty="0">
                <a:solidFill>
                  <a:schemeClr val="tx2"/>
                </a:solidFill>
              </a:rPr>
              <a:t>customer’s perspective</a:t>
            </a:r>
            <a:r>
              <a:rPr lang="en-GB" dirty="0"/>
              <a:t>, where                          </a:t>
            </a:r>
          </a:p>
          <a:p>
            <a:endParaRPr lang="en-GB" i="1" dirty="0">
              <a:solidFill>
                <a:schemeClr val="tx2"/>
              </a:solidFill>
            </a:endParaRPr>
          </a:p>
          <a:p>
            <a:pPr marL="800100" lvl="2" indent="0">
              <a:buNone/>
            </a:pPr>
            <a:r>
              <a:rPr lang="en-GB" sz="3200" i="1" dirty="0">
                <a:solidFill>
                  <a:schemeClr val="tx2"/>
                </a:solidFill>
              </a:rPr>
              <a:t>Value = Benefits - Cost (cost includes risk)</a:t>
            </a:r>
          </a:p>
          <a:p>
            <a:pPr marL="0" indent="0">
              <a:buNone/>
            </a:pPr>
            <a:endParaRPr lang="en-GB" i="1" dirty="0">
              <a:solidFill>
                <a:schemeClr val="tx2"/>
              </a:solidFill>
            </a:endParaRPr>
          </a:p>
          <a:p>
            <a:r>
              <a:rPr lang="en-GB" dirty="0"/>
              <a:t>The effectiveness of the value proposition depends on gathering </a:t>
            </a:r>
            <a:r>
              <a:rPr lang="en-GB" u="sng" dirty="0">
                <a:solidFill>
                  <a:schemeClr val="tx2"/>
                </a:solidFill>
              </a:rPr>
              <a:t>real customer feedback</a:t>
            </a:r>
            <a:r>
              <a:rPr lang="en-GB" dirty="0" smtClean="0"/>
              <a:t>…</a:t>
            </a:r>
            <a:endParaRPr lang="en-GB" dirty="0"/>
          </a:p>
          <a:p>
            <a:endParaRPr lang="en-GB" dirty="0"/>
          </a:p>
        </p:txBody>
      </p:sp>
      <p:pic>
        <p:nvPicPr>
          <p:cNvPr id="5" name="Picture 2" descr="C:\Users\Steve\AppData\Local\Microsoft\Windows\Temporary Internet Files\Content.IE5\UEGDIG35\MC9003342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257800"/>
            <a:ext cx="1817827" cy="148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97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74638"/>
            <a:ext cx="8534400" cy="1143000"/>
          </a:xfrm>
        </p:spPr>
        <p:txBody>
          <a:bodyPr>
            <a:noAutofit/>
          </a:bodyPr>
          <a:lstStyle/>
          <a:p>
            <a:r>
              <a:rPr lang="en-GB" sz="3600" dirty="0" smtClean="0">
                <a:solidFill>
                  <a:schemeClr val="tx2"/>
                </a:solidFill>
              </a:rPr>
              <a:t>That Check-list again…</a:t>
            </a:r>
            <a:endParaRPr lang="en-GB" sz="3600" dirty="0">
              <a:solidFill>
                <a:schemeClr val="tx2"/>
              </a:solidFill>
            </a:endParaRPr>
          </a:p>
        </p:txBody>
      </p:sp>
      <p:sp>
        <p:nvSpPr>
          <p:cNvPr id="8" name="Content Placeholder 7"/>
          <p:cNvSpPr>
            <a:spLocks noGrp="1"/>
          </p:cNvSpPr>
          <p:nvPr>
            <p:ph idx="1"/>
          </p:nvPr>
        </p:nvSpPr>
        <p:spPr/>
        <p:txBody>
          <a:bodyPr>
            <a:normAutofit fontScale="92500" lnSpcReduction="10000"/>
          </a:bodyPr>
          <a:lstStyle/>
          <a:p>
            <a:pPr marL="0" indent="0">
              <a:buNone/>
            </a:pPr>
            <a:r>
              <a:rPr lang="en-GB" dirty="0" smtClean="0"/>
              <a:t>Select from the following:  </a:t>
            </a:r>
            <a:r>
              <a:rPr lang="en-GB" sz="2000" dirty="0" smtClean="0"/>
              <a:t>(you may choose more than one)</a:t>
            </a:r>
          </a:p>
          <a:p>
            <a:pPr marL="0" indent="0">
              <a:buNone/>
            </a:pPr>
            <a:endParaRPr lang="en-GB" sz="2000" dirty="0" smtClean="0"/>
          </a:p>
          <a:p>
            <a:pPr lvl="2">
              <a:buFont typeface="Wingdings" pitchFamily="2" charset="2"/>
              <a:buChar char="q"/>
            </a:pPr>
            <a:r>
              <a:rPr lang="en-GB" dirty="0" smtClean="0"/>
              <a:t>  Complex, different and distinct domain</a:t>
            </a:r>
          </a:p>
          <a:p>
            <a:pPr lvl="2">
              <a:buFont typeface="Wingdings" pitchFamily="2" charset="2"/>
              <a:buChar char="q"/>
            </a:pPr>
            <a:r>
              <a:rPr lang="en-GB" dirty="0" smtClean="0"/>
              <a:t>  Evaluation not systemised</a:t>
            </a:r>
          </a:p>
          <a:p>
            <a:pPr lvl="2">
              <a:buFont typeface="Wingdings" pitchFamily="2" charset="2"/>
              <a:buChar char="q"/>
            </a:pPr>
            <a:r>
              <a:rPr lang="en-GB" dirty="0"/>
              <a:t> </a:t>
            </a:r>
            <a:r>
              <a:rPr lang="en-GB" dirty="0" smtClean="0"/>
              <a:t> Organisational culture </a:t>
            </a:r>
            <a:r>
              <a:rPr lang="en-GB" dirty="0"/>
              <a:t>is problematic</a:t>
            </a:r>
          </a:p>
          <a:p>
            <a:pPr lvl="2">
              <a:buFont typeface="Wingdings" pitchFamily="2" charset="2"/>
              <a:buChar char="q"/>
            </a:pPr>
            <a:r>
              <a:rPr lang="en-GB" dirty="0" smtClean="0"/>
              <a:t>  Research required</a:t>
            </a:r>
          </a:p>
          <a:p>
            <a:pPr lvl="2">
              <a:buFont typeface="Wingdings" pitchFamily="2" charset="2"/>
              <a:buChar char="q"/>
            </a:pPr>
            <a:r>
              <a:rPr lang="en-GB" dirty="0" smtClean="0"/>
              <a:t>  </a:t>
            </a:r>
            <a:r>
              <a:rPr lang="en-GB" dirty="0"/>
              <a:t>Simply hard</a:t>
            </a:r>
          </a:p>
          <a:p>
            <a:pPr lvl="2">
              <a:buFont typeface="Wingdings" pitchFamily="2" charset="2"/>
              <a:buChar char="q"/>
            </a:pPr>
            <a:r>
              <a:rPr lang="en-GB" dirty="0" smtClean="0"/>
              <a:t>  Technology not up to the challenge</a:t>
            </a:r>
          </a:p>
          <a:p>
            <a:pPr lvl="2">
              <a:buFont typeface="Wingdings" pitchFamily="2" charset="2"/>
              <a:buChar char="q"/>
            </a:pPr>
            <a:r>
              <a:rPr lang="en-GB" dirty="0" smtClean="0"/>
              <a:t>  Technical </a:t>
            </a:r>
            <a:r>
              <a:rPr lang="en-GB" dirty="0"/>
              <a:t>staff are comparatively </a:t>
            </a:r>
            <a:r>
              <a:rPr lang="en-GB" dirty="0" smtClean="0"/>
              <a:t>poor</a:t>
            </a:r>
          </a:p>
          <a:p>
            <a:pPr lvl="2">
              <a:buFont typeface="Wingdings" pitchFamily="2" charset="2"/>
              <a:buChar char="q"/>
            </a:pPr>
            <a:r>
              <a:rPr lang="en-GB" dirty="0" smtClean="0"/>
              <a:t>  Users are unavailable, techno-phobic and/or resistant</a:t>
            </a:r>
          </a:p>
          <a:p>
            <a:pPr lvl="2">
              <a:buFont typeface="Wingdings" pitchFamily="2" charset="2"/>
              <a:buChar char="q"/>
            </a:pPr>
            <a:r>
              <a:rPr lang="en-GB" dirty="0" smtClean="0"/>
              <a:t>  Under resourced</a:t>
            </a:r>
          </a:p>
          <a:p>
            <a:pPr lvl="2">
              <a:buFont typeface="Wingdings" pitchFamily="2" charset="2"/>
              <a:buChar char="q"/>
            </a:pPr>
            <a:r>
              <a:rPr lang="en-GB" dirty="0"/>
              <a:t> </a:t>
            </a:r>
            <a:r>
              <a:rPr lang="en-GB" dirty="0" smtClean="0"/>
              <a:t> Unique</a:t>
            </a:r>
            <a:endParaRPr lang="en-GB" dirty="0"/>
          </a:p>
        </p:txBody>
      </p:sp>
      <p:pic>
        <p:nvPicPr>
          <p:cNvPr id="1026" name="Picture 2" descr="C:\Users\Steve\AppData\Local\Microsoft\Windows\Temporary Internet Files\Content.IE5\UEGDIG35\MC9004462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09800"/>
            <a:ext cx="2035231"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020000">
            <a:off x="7079510" y="2670264"/>
            <a:ext cx="1161425" cy="646331"/>
          </a:xfrm>
          <a:prstGeom prst="rect">
            <a:avLst/>
          </a:prstGeom>
          <a:noFill/>
        </p:spPr>
        <p:txBody>
          <a:bodyPr wrap="square" rtlCol="0">
            <a:spAutoFit/>
          </a:bodyPr>
          <a:lstStyle/>
          <a:p>
            <a:pPr algn="ctr"/>
            <a:r>
              <a:rPr lang="en-GB" dirty="0" smtClean="0"/>
              <a:t>HI</a:t>
            </a:r>
          </a:p>
          <a:p>
            <a:pPr algn="ctr"/>
            <a:r>
              <a:rPr lang="en-GB" dirty="0" smtClean="0"/>
              <a:t>apologists</a:t>
            </a:r>
            <a:endParaRPr lang="en-GB" dirty="0"/>
          </a:p>
        </p:txBody>
      </p:sp>
    </p:spTree>
    <p:extLst>
      <p:ext uri="{BB962C8B-B14F-4D97-AF65-F5344CB8AC3E}">
        <p14:creationId xmlns:p14="http://schemas.microsoft.com/office/powerpoint/2010/main" val="375203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eve\AppData\Local\Microsoft\Windows\Temporary Internet Files\Content.IE5\1C58Q4XX\MC9004331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2578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solidFill>
                  <a:schemeClr val="tx2"/>
                </a:solidFill>
              </a:rPr>
              <a:t>Perhaps there is a bright side…</a:t>
            </a:r>
            <a:endParaRPr lang="en-GB" dirty="0">
              <a:solidFill>
                <a:schemeClr val="tx2"/>
              </a:solidFill>
            </a:endParaRPr>
          </a:p>
        </p:txBody>
      </p:sp>
      <p:sp>
        <p:nvSpPr>
          <p:cNvPr id="3" name="Content Placeholder 2"/>
          <p:cNvSpPr>
            <a:spLocks noGrp="1"/>
          </p:cNvSpPr>
          <p:nvPr>
            <p:ph idx="1"/>
          </p:nvPr>
        </p:nvSpPr>
        <p:spPr>
          <a:xfrm>
            <a:off x="381000" y="1493837"/>
            <a:ext cx="8229600" cy="4525963"/>
          </a:xfrm>
        </p:spPr>
        <p:txBody>
          <a:bodyPr>
            <a:normAutofit fontScale="77500" lnSpcReduction="20000"/>
          </a:bodyPr>
          <a:lstStyle/>
          <a:p>
            <a:r>
              <a:rPr lang="en-GB" dirty="0" smtClean="0"/>
              <a:t>We need to look outside of our traditional areas:</a:t>
            </a:r>
          </a:p>
          <a:p>
            <a:pPr marL="857250" lvl="1" indent="-457200"/>
            <a:r>
              <a:rPr lang="en-GB" dirty="0" smtClean="0"/>
              <a:t>In </a:t>
            </a:r>
            <a:r>
              <a:rPr lang="en-GB" dirty="0"/>
              <a:t>social sciences, including economics, a standard is useful if it is a solution to a coordination problem: it emerges from situations in which all parties can realize mutual gains, but only by making mutually consistent decisions. </a:t>
            </a:r>
            <a:endParaRPr lang="en-GB" dirty="0" smtClean="0"/>
          </a:p>
          <a:p>
            <a:pPr marL="857250" lvl="1" indent="-457200"/>
            <a:r>
              <a:rPr lang="en-GB" dirty="0" smtClean="0"/>
              <a:t>The value proposition is from the Marketing and Sales domain and is a business tool about belief, selling and convincing…</a:t>
            </a:r>
          </a:p>
          <a:p>
            <a:r>
              <a:rPr lang="en-GB" dirty="0" smtClean="0"/>
              <a:t>We need to revisit old friends…</a:t>
            </a:r>
          </a:p>
          <a:p>
            <a:pPr lvl="1"/>
            <a:r>
              <a:rPr lang="en-GB" dirty="0" smtClean="0"/>
              <a:t>Usability refocuses the attention back to the users’ role and to the principles behind specification.</a:t>
            </a:r>
          </a:p>
          <a:p>
            <a:r>
              <a:rPr lang="en-GB" dirty="0" smtClean="0"/>
              <a:t>Aspirations are not always doomed… but do take time to realise!</a:t>
            </a:r>
          </a:p>
          <a:p>
            <a:pPr lvl="1"/>
            <a:r>
              <a:rPr lang="en-GB" dirty="0" smtClean="0"/>
              <a:t>Cf. patient-centric rather than disease-centric healthcare!</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1911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838200" y="1600200"/>
            <a:ext cx="7391400" cy="2819400"/>
          </a:xfrm>
        </p:spPr>
        <p:txBody>
          <a:bodyPr>
            <a:normAutofit/>
          </a:bodyPr>
          <a:lstStyle/>
          <a:p>
            <a:r>
              <a:rPr lang="en-GB" b="1" dirty="0" smtClean="0"/>
              <a:t>… records had different structures &amp; semantics?</a:t>
            </a:r>
          </a:p>
          <a:p>
            <a:r>
              <a:rPr lang="en-GB" b="1" dirty="0" smtClean="0"/>
              <a:t>… clinical systems were functionally incompatible?</a:t>
            </a:r>
          </a:p>
          <a:p>
            <a:r>
              <a:rPr lang="en-GB" b="1" dirty="0" smtClean="0"/>
              <a:t>… different interchange capabilities existed?</a:t>
            </a:r>
          </a:p>
          <a:p>
            <a:r>
              <a:rPr lang="en-GB" b="1" dirty="0" smtClean="0"/>
              <a:t>… systems were designed without appropriate patient safety standards?</a:t>
            </a:r>
          </a:p>
          <a:p>
            <a:r>
              <a:rPr lang="en-GB" b="1" dirty="0">
                <a:solidFill>
                  <a:schemeClr val="tx2"/>
                </a:solidFill>
              </a:rPr>
              <a:t>t</a:t>
            </a:r>
            <a:r>
              <a:rPr lang="en-GB" b="1" dirty="0" smtClean="0">
                <a:solidFill>
                  <a:schemeClr val="tx2"/>
                </a:solidFill>
              </a:rPr>
              <a:t>here are no HI standards</a:t>
            </a:r>
            <a:endParaRPr lang="en-GB" b="1" dirty="0">
              <a:solidFill>
                <a:schemeClr val="tx2"/>
              </a:solidFill>
            </a:endParaRPr>
          </a:p>
        </p:txBody>
      </p:sp>
      <p:sp>
        <p:nvSpPr>
          <p:cNvPr id="2" name="Title 1"/>
          <p:cNvSpPr>
            <a:spLocks noGrp="1"/>
          </p:cNvSpPr>
          <p:nvPr>
            <p:ph type="title"/>
          </p:nvPr>
        </p:nvSpPr>
        <p:spPr/>
        <p:txBody>
          <a:bodyPr>
            <a:normAutofit fontScale="90000"/>
          </a:bodyPr>
          <a:lstStyle/>
          <a:p>
            <a:r>
              <a:rPr lang="en-GB" b="1" dirty="0">
                <a:solidFill>
                  <a:schemeClr val="tx2"/>
                </a:solidFill>
              </a:rPr>
              <a:t>Imagine</a:t>
            </a:r>
            <a:r>
              <a:rPr lang="en-GB" b="1" dirty="0"/>
              <a:t> what life would be like if…</a:t>
            </a:r>
          </a:p>
        </p:txBody>
      </p:sp>
      <p:sp>
        <p:nvSpPr>
          <p:cNvPr id="9" name="Content Placeholder 5"/>
          <p:cNvSpPr>
            <a:spLocks noGrp="1"/>
          </p:cNvSpPr>
          <p:nvPr>
            <p:ph sz="quarter" idx="4"/>
          </p:nvPr>
        </p:nvSpPr>
        <p:spPr>
          <a:xfrm>
            <a:off x="914400" y="4572000"/>
            <a:ext cx="7391400" cy="2057400"/>
          </a:xfrm>
        </p:spPr>
        <p:txBody>
          <a:bodyPr>
            <a:normAutofit/>
          </a:bodyPr>
          <a:lstStyle/>
          <a:p>
            <a:pPr marL="0" indent="0">
              <a:buNone/>
            </a:pPr>
            <a:r>
              <a:rPr lang="en-GB" sz="3200" b="1" dirty="0" smtClean="0"/>
              <a:t>… </a:t>
            </a:r>
            <a:r>
              <a:rPr lang="en-GB" sz="3200" b="1" dirty="0" smtClean="0">
                <a:solidFill>
                  <a:schemeClr val="tx2"/>
                </a:solidFill>
              </a:rPr>
              <a:t>“its easy if you try.”</a:t>
            </a:r>
          </a:p>
          <a:p>
            <a:pPr marL="0" indent="0">
              <a:buNone/>
            </a:pPr>
            <a:endParaRPr lang="en-GB" b="1" dirty="0"/>
          </a:p>
          <a:p>
            <a:pPr marL="0" indent="0">
              <a:buNone/>
            </a:pPr>
            <a:r>
              <a:rPr lang="en-GB" b="1" dirty="0" smtClean="0"/>
              <a:t>But, seriously, is that what the users’ need?</a:t>
            </a:r>
            <a:endParaRPr lang="en-GB" b="1" dirty="0"/>
          </a:p>
        </p:txBody>
      </p:sp>
      <p:pic>
        <p:nvPicPr>
          <p:cNvPr id="5" name="Picture 4" descr="fhsc%20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90602"/>
            <a:ext cx="902335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In Summary</a:t>
            </a:r>
            <a:endParaRPr lang="en-GB"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GB" dirty="0" smtClean="0"/>
              <a:t>SDOs need to consider what usability means for their business.</a:t>
            </a:r>
          </a:p>
          <a:p>
            <a:r>
              <a:rPr lang="en-GB" dirty="0" smtClean="0"/>
              <a:t>The proponents of HI standardisation need </a:t>
            </a:r>
            <a:r>
              <a:rPr lang="en-GB" dirty="0"/>
              <a:t>to make people believe again that it can make a contribution to healthcare and to the quality of </a:t>
            </a:r>
            <a:r>
              <a:rPr lang="en-GB" dirty="0" smtClean="0"/>
              <a:t>a person’s life. </a:t>
            </a:r>
          </a:p>
          <a:p>
            <a:r>
              <a:rPr lang="en-GB" dirty="0" smtClean="0"/>
              <a:t>Or to put it another way, to convince them, by evidence this time, that its benefits significantly outweigh the costs and risks of unusable or non-existent standards.</a:t>
            </a:r>
            <a:endParaRPr lang="en-GB" dirty="0"/>
          </a:p>
          <a:p>
            <a:endParaRPr lang="en-GB" dirty="0"/>
          </a:p>
        </p:txBody>
      </p:sp>
    </p:spTree>
    <p:extLst>
      <p:ext uri="{BB962C8B-B14F-4D97-AF65-F5344CB8AC3E}">
        <p14:creationId xmlns:p14="http://schemas.microsoft.com/office/powerpoint/2010/main" val="392844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normAutofit/>
          </a:bodyPr>
          <a:lstStyle/>
          <a:p>
            <a:r>
              <a:rPr lang="en-GB" dirty="0" smtClean="0">
                <a:solidFill>
                  <a:schemeClr val="tx2"/>
                </a:solidFill>
              </a:rPr>
              <a:t>Thank you for listening</a:t>
            </a:r>
            <a:endParaRPr lang="en-GB" dirty="0">
              <a:solidFill>
                <a:schemeClr val="tx2"/>
              </a:solidFill>
            </a:endParaRPr>
          </a:p>
        </p:txBody>
      </p:sp>
      <p:sp>
        <p:nvSpPr>
          <p:cNvPr id="3" name="Subtitle 2"/>
          <p:cNvSpPr>
            <a:spLocks noGrp="1"/>
          </p:cNvSpPr>
          <p:nvPr>
            <p:ph type="subTitle" idx="1"/>
          </p:nvPr>
        </p:nvSpPr>
        <p:spPr/>
        <p:txBody>
          <a:bodyPr/>
          <a:lstStyle/>
          <a:p>
            <a:r>
              <a:rPr lang="en-GB" dirty="0" smtClean="0"/>
              <a:t>Stephen Kay </a:t>
            </a:r>
          </a:p>
          <a:p>
            <a:r>
              <a:rPr lang="en-GB" sz="1600" dirty="0" smtClean="0"/>
              <a:t>The Health Informatics Standards Consultancy</a:t>
            </a:r>
          </a:p>
          <a:p>
            <a:r>
              <a:rPr lang="en-GB" sz="1600" dirty="0" smtClean="0"/>
              <a:t>www.histandards.eu</a:t>
            </a:r>
          </a:p>
          <a:p>
            <a:endParaRPr lang="en-GB" dirty="0"/>
          </a:p>
        </p:txBody>
      </p:sp>
      <p:grpSp>
        <p:nvGrpSpPr>
          <p:cNvPr id="23" name="Group 22"/>
          <p:cNvGrpSpPr/>
          <p:nvPr/>
        </p:nvGrpSpPr>
        <p:grpSpPr>
          <a:xfrm>
            <a:off x="-51325" y="5406769"/>
            <a:ext cx="9136806" cy="1457988"/>
            <a:chOff x="-51325" y="5406769"/>
            <a:chExt cx="9136806" cy="1457988"/>
          </a:xfrm>
        </p:grpSpPr>
        <p:sp>
          <p:nvSpPr>
            <p:cNvPr id="4" name="Isosceles Triangle 3"/>
            <p:cNvSpPr/>
            <p:nvPr/>
          </p:nvSpPr>
          <p:spPr>
            <a:xfrm>
              <a:off x="304800" y="5638799"/>
              <a:ext cx="1143000"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6" name="Isosceles Triangle 5"/>
            <p:cNvSpPr/>
            <p:nvPr/>
          </p:nvSpPr>
          <p:spPr>
            <a:xfrm>
              <a:off x="1905000" y="5638796"/>
              <a:ext cx="1143000"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7" name="Isosceles Triangle 6"/>
            <p:cNvSpPr/>
            <p:nvPr/>
          </p:nvSpPr>
          <p:spPr>
            <a:xfrm>
              <a:off x="3124200" y="5638797"/>
              <a:ext cx="1143000"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8" name="Isosceles Triangle 7"/>
            <p:cNvSpPr/>
            <p:nvPr/>
          </p:nvSpPr>
          <p:spPr>
            <a:xfrm flipV="1">
              <a:off x="5029200" y="5638800"/>
              <a:ext cx="1143000"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9" name="Isosceles Triangle 8"/>
            <p:cNvSpPr/>
            <p:nvPr/>
          </p:nvSpPr>
          <p:spPr>
            <a:xfrm flipV="1">
              <a:off x="6248400" y="5642361"/>
              <a:ext cx="1143000"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0" name="Isosceles Triangle 9"/>
            <p:cNvSpPr/>
            <p:nvPr/>
          </p:nvSpPr>
          <p:spPr>
            <a:xfrm flipV="1">
              <a:off x="7772400" y="5638795"/>
              <a:ext cx="1143000"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5" name="TextBox 4"/>
            <p:cNvSpPr txBox="1"/>
            <p:nvPr/>
          </p:nvSpPr>
          <p:spPr>
            <a:xfrm>
              <a:off x="428196" y="5406769"/>
              <a:ext cx="896207" cy="307777"/>
            </a:xfrm>
            <a:prstGeom prst="rect">
              <a:avLst/>
            </a:prstGeom>
            <a:noFill/>
          </p:spPr>
          <p:txBody>
            <a:bodyPr wrap="none" rtlCol="0">
              <a:spAutoFit/>
            </a:bodyPr>
            <a:lstStyle/>
            <a:p>
              <a:r>
                <a:rPr lang="en-GB" sz="1400" dirty="0" smtClean="0">
                  <a:solidFill>
                    <a:schemeClr val="tx2"/>
                  </a:solidFill>
                </a:rPr>
                <a:t>computer</a:t>
              </a:r>
              <a:endParaRPr lang="en-GB" sz="1400" dirty="0">
                <a:solidFill>
                  <a:schemeClr val="tx2"/>
                </a:solidFill>
              </a:endParaRPr>
            </a:p>
          </p:txBody>
        </p:sp>
        <p:sp>
          <p:nvSpPr>
            <p:cNvPr id="11" name="TextBox 10"/>
            <p:cNvSpPr txBox="1"/>
            <p:nvPr/>
          </p:nvSpPr>
          <p:spPr>
            <a:xfrm>
              <a:off x="-51325" y="6553200"/>
              <a:ext cx="777777" cy="307777"/>
            </a:xfrm>
            <a:prstGeom prst="rect">
              <a:avLst/>
            </a:prstGeom>
            <a:noFill/>
          </p:spPr>
          <p:txBody>
            <a:bodyPr wrap="none" rtlCol="0">
              <a:spAutoFit/>
            </a:bodyPr>
            <a:lstStyle/>
            <a:p>
              <a:r>
                <a:rPr lang="en-GB" sz="1400" dirty="0" smtClean="0">
                  <a:solidFill>
                    <a:schemeClr val="tx2"/>
                  </a:solidFill>
                </a:rPr>
                <a:t>clinician</a:t>
              </a:r>
              <a:endParaRPr lang="en-GB" sz="1400" dirty="0">
                <a:solidFill>
                  <a:schemeClr val="tx2"/>
                </a:solidFill>
              </a:endParaRPr>
            </a:p>
          </p:txBody>
        </p:sp>
        <p:sp>
          <p:nvSpPr>
            <p:cNvPr id="12" name="TextBox 11"/>
            <p:cNvSpPr txBox="1"/>
            <p:nvPr/>
          </p:nvSpPr>
          <p:spPr>
            <a:xfrm>
              <a:off x="1199695" y="6556980"/>
              <a:ext cx="586956" cy="307777"/>
            </a:xfrm>
            <a:prstGeom prst="rect">
              <a:avLst/>
            </a:prstGeom>
            <a:noFill/>
          </p:spPr>
          <p:txBody>
            <a:bodyPr wrap="none" rtlCol="0">
              <a:spAutoFit/>
            </a:bodyPr>
            <a:lstStyle/>
            <a:p>
              <a:r>
                <a:rPr lang="en-GB" sz="1400" dirty="0" smtClean="0">
                  <a:solidFill>
                    <a:schemeClr val="tx2"/>
                  </a:solidFill>
                </a:rPr>
                <a:t>client</a:t>
              </a:r>
              <a:endParaRPr lang="en-GB" sz="1400" dirty="0">
                <a:solidFill>
                  <a:schemeClr val="tx2"/>
                </a:solidFill>
              </a:endParaRPr>
            </a:p>
          </p:txBody>
        </p:sp>
        <p:sp>
          <p:nvSpPr>
            <p:cNvPr id="13" name="Rectangle 12"/>
            <p:cNvSpPr/>
            <p:nvPr/>
          </p:nvSpPr>
          <p:spPr>
            <a:xfrm>
              <a:off x="7895796" y="6538647"/>
              <a:ext cx="896207" cy="307777"/>
            </a:xfrm>
            <a:prstGeom prst="rect">
              <a:avLst/>
            </a:prstGeom>
          </p:spPr>
          <p:txBody>
            <a:bodyPr wrap="none">
              <a:spAutoFit/>
            </a:bodyPr>
            <a:lstStyle/>
            <a:p>
              <a:r>
                <a:rPr lang="en-GB" sz="1400" dirty="0">
                  <a:solidFill>
                    <a:schemeClr val="tx2"/>
                  </a:solidFill>
                </a:rPr>
                <a:t>computer</a:t>
              </a:r>
            </a:p>
          </p:txBody>
        </p:sp>
        <p:sp>
          <p:nvSpPr>
            <p:cNvPr id="16" name="Rectangle 15"/>
            <p:cNvSpPr/>
            <p:nvPr/>
          </p:nvSpPr>
          <p:spPr>
            <a:xfrm>
              <a:off x="7506907" y="5410200"/>
              <a:ext cx="777777" cy="307777"/>
            </a:xfrm>
            <a:prstGeom prst="rect">
              <a:avLst/>
            </a:prstGeom>
          </p:spPr>
          <p:txBody>
            <a:bodyPr wrap="none">
              <a:spAutoFit/>
            </a:bodyPr>
            <a:lstStyle/>
            <a:p>
              <a:r>
                <a:rPr lang="en-GB" sz="1400" dirty="0">
                  <a:solidFill>
                    <a:schemeClr val="tx2"/>
                  </a:solidFill>
                </a:rPr>
                <a:t>clinician</a:t>
              </a:r>
            </a:p>
          </p:txBody>
        </p:sp>
        <p:sp>
          <p:nvSpPr>
            <p:cNvPr id="17" name="Rectangle 16"/>
            <p:cNvSpPr/>
            <p:nvPr/>
          </p:nvSpPr>
          <p:spPr>
            <a:xfrm>
              <a:off x="8498525" y="5408776"/>
              <a:ext cx="586956" cy="307777"/>
            </a:xfrm>
            <a:prstGeom prst="rect">
              <a:avLst/>
            </a:prstGeom>
          </p:spPr>
          <p:txBody>
            <a:bodyPr wrap="none">
              <a:spAutoFit/>
            </a:bodyPr>
            <a:lstStyle/>
            <a:p>
              <a:r>
                <a:rPr lang="en-GB" sz="1400" dirty="0">
                  <a:solidFill>
                    <a:schemeClr val="tx2"/>
                  </a:solidFill>
                </a:rPr>
                <a:t>client</a:t>
              </a:r>
            </a:p>
          </p:txBody>
        </p:sp>
        <p:sp>
          <p:nvSpPr>
            <p:cNvPr id="18" name="Curved Right Arrow 17"/>
            <p:cNvSpPr/>
            <p:nvPr/>
          </p:nvSpPr>
          <p:spPr>
            <a:xfrm flipV="1">
              <a:off x="2301420" y="6087454"/>
              <a:ext cx="35016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0" name="Curved Right Arrow 19"/>
            <p:cNvSpPr/>
            <p:nvPr/>
          </p:nvSpPr>
          <p:spPr>
            <a:xfrm flipV="1">
              <a:off x="3520620" y="6010323"/>
              <a:ext cx="35016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1" name="Curved Right Arrow 20"/>
            <p:cNvSpPr/>
            <p:nvPr/>
          </p:nvSpPr>
          <p:spPr>
            <a:xfrm flipH="1" flipV="1">
              <a:off x="5425620" y="5830368"/>
              <a:ext cx="35016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2" name="Curved Right Arrow 21"/>
            <p:cNvSpPr/>
            <p:nvPr/>
          </p:nvSpPr>
          <p:spPr>
            <a:xfrm flipH="1" flipV="1">
              <a:off x="6644820" y="5781723"/>
              <a:ext cx="35016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9" name="Right Arrow 18"/>
            <p:cNvSpPr/>
            <p:nvPr/>
          </p:nvSpPr>
          <p:spPr>
            <a:xfrm>
              <a:off x="4495800" y="6010323"/>
              <a:ext cx="381000" cy="277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grpSp>
    </p:spTree>
    <p:extLst>
      <p:ext uri="{BB962C8B-B14F-4D97-AF65-F5344CB8AC3E}">
        <p14:creationId xmlns:p14="http://schemas.microsoft.com/office/powerpoint/2010/main" val="344748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GB" dirty="0" smtClean="0"/>
              <a:t>Not, “Why  do you care?”</a:t>
            </a:r>
            <a:br>
              <a:rPr lang="en-GB" dirty="0" smtClean="0"/>
            </a:br>
            <a:r>
              <a:rPr lang="en-GB" dirty="0" smtClean="0"/>
              <a:t>But perhaps more, </a:t>
            </a:r>
            <a:br>
              <a:rPr lang="en-GB" dirty="0" smtClean="0"/>
            </a:br>
            <a:r>
              <a:rPr lang="en-GB" dirty="0" smtClean="0"/>
              <a:t>“Why does no else seem to care?”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Always look on the bright side …</a:t>
            </a:r>
            <a:endParaRPr lang="en-GB" dirty="0"/>
          </a:p>
        </p:txBody>
      </p:sp>
      <p:pic>
        <p:nvPicPr>
          <p:cNvPr id="2051" name="Picture 3" descr="C:\Users\Steve\AppData\Local\Microsoft\Windows\Temporary Internet Files\Content.IE5\UGHNCCOF\MP9004330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4000"/>
            <a:ext cx="6705600" cy="513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9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7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74638"/>
            <a:ext cx="8534400" cy="1143000"/>
          </a:xfrm>
        </p:spPr>
        <p:txBody>
          <a:bodyPr>
            <a:noAutofit/>
          </a:bodyPr>
          <a:lstStyle/>
          <a:p>
            <a:r>
              <a:rPr lang="en-GB" sz="3600" dirty="0" smtClean="0">
                <a:solidFill>
                  <a:schemeClr val="tx2"/>
                </a:solidFill>
              </a:rPr>
              <a:t>Reality shows and the blame culture begins.</a:t>
            </a:r>
            <a:endParaRPr lang="en-GB" sz="3600" dirty="0">
              <a:solidFill>
                <a:schemeClr val="tx2"/>
              </a:solidFill>
            </a:endParaRPr>
          </a:p>
        </p:txBody>
      </p:sp>
      <p:sp>
        <p:nvSpPr>
          <p:cNvPr id="8" name="Content Placeholder 7"/>
          <p:cNvSpPr>
            <a:spLocks noGrp="1"/>
          </p:cNvSpPr>
          <p:nvPr>
            <p:ph idx="1"/>
          </p:nvPr>
        </p:nvSpPr>
        <p:spPr/>
        <p:txBody>
          <a:bodyPr>
            <a:normAutofit fontScale="92500" lnSpcReduction="10000"/>
          </a:bodyPr>
          <a:lstStyle/>
          <a:p>
            <a:pPr marL="0" indent="0">
              <a:buNone/>
            </a:pPr>
            <a:r>
              <a:rPr lang="en-GB" dirty="0" smtClean="0"/>
              <a:t>Select from the following:  </a:t>
            </a:r>
            <a:r>
              <a:rPr lang="en-GB" sz="2000" dirty="0" smtClean="0"/>
              <a:t>(you may choose more than one)</a:t>
            </a:r>
          </a:p>
          <a:p>
            <a:pPr marL="0" indent="0">
              <a:buNone/>
            </a:pPr>
            <a:endParaRPr lang="en-GB" sz="2000" dirty="0" smtClean="0"/>
          </a:p>
          <a:p>
            <a:pPr lvl="2">
              <a:buFont typeface="Wingdings" pitchFamily="2" charset="2"/>
              <a:buChar char="q"/>
            </a:pPr>
            <a:r>
              <a:rPr lang="en-GB" dirty="0" smtClean="0"/>
              <a:t>  Complex, different and distinct domain</a:t>
            </a:r>
          </a:p>
          <a:p>
            <a:pPr lvl="2">
              <a:buFont typeface="Wingdings" pitchFamily="2" charset="2"/>
              <a:buChar char="q"/>
            </a:pPr>
            <a:r>
              <a:rPr lang="en-GB" dirty="0" smtClean="0"/>
              <a:t>  Evaluation not systemised</a:t>
            </a:r>
          </a:p>
          <a:p>
            <a:pPr lvl="2">
              <a:buFont typeface="Wingdings" pitchFamily="2" charset="2"/>
              <a:buChar char="q"/>
            </a:pPr>
            <a:r>
              <a:rPr lang="en-GB" dirty="0"/>
              <a:t> </a:t>
            </a:r>
            <a:r>
              <a:rPr lang="en-GB" dirty="0" smtClean="0"/>
              <a:t> Organisational culture </a:t>
            </a:r>
            <a:r>
              <a:rPr lang="en-GB" dirty="0"/>
              <a:t>is problematic</a:t>
            </a:r>
          </a:p>
          <a:p>
            <a:pPr lvl="2">
              <a:buFont typeface="Wingdings" pitchFamily="2" charset="2"/>
              <a:buChar char="q"/>
            </a:pPr>
            <a:r>
              <a:rPr lang="en-GB" dirty="0" smtClean="0"/>
              <a:t>  Research required</a:t>
            </a:r>
          </a:p>
          <a:p>
            <a:pPr lvl="2">
              <a:buFont typeface="Wingdings" pitchFamily="2" charset="2"/>
              <a:buChar char="q"/>
            </a:pPr>
            <a:r>
              <a:rPr lang="en-GB" dirty="0" smtClean="0"/>
              <a:t>  </a:t>
            </a:r>
            <a:r>
              <a:rPr lang="en-GB" dirty="0"/>
              <a:t>Simply hard</a:t>
            </a:r>
          </a:p>
          <a:p>
            <a:pPr lvl="2">
              <a:buFont typeface="Wingdings" pitchFamily="2" charset="2"/>
              <a:buChar char="q"/>
            </a:pPr>
            <a:r>
              <a:rPr lang="en-GB" dirty="0" smtClean="0"/>
              <a:t>  Technology not up to the challenge</a:t>
            </a:r>
          </a:p>
          <a:p>
            <a:pPr lvl="2">
              <a:buFont typeface="Wingdings" pitchFamily="2" charset="2"/>
              <a:buChar char="q"/>
            </a:pPr>
            <a:r>
              <a:rPr lang="en-GB" dirty="0" smtClean="0"/>
              <a:t>  Technical </a:t>
            </a:r>
            <a:r>
              <a:rPr lang="en-GB" dirty="0"/>
              <a:t>staff are comparatively </a:t>
            </a:r>
            <a:r>
              <a:rPr lang="en-GB" dirty="0" smtClean="0"/>
              <a:t>poor</a:t>
            </a:r>
          </a:p>
          <a:p>
            <a:pPr lvl="2">
              <a:buFont typeface="Wingdings" pitchFamily="2" charset="2"/>
              <a:buChar char="q"/>
            </a:pPr>
            <a:r>
              <a:rPr lang="en-GB" dirty="0" smtClean="0"/>
              <a:t>  Users are unavailable, techno-phobic and/or resistant</a:t>
            </a:r>
          </a:p>
          <a:p>
            <a:pPr lvl="2">
              <a:buFont typeface="Wingdings" pitchFamily="2" charset="2"/>
              <a:buChar char="q"/>
            </a:pPr>
            <a:r>
              <a:rPr lang="en-GB" dirty="0" smtClean="0"/>
              <a:t>  Under resourced</a:t>
            </a:r>
          </a:p>
          <a:p>
            <a:pPr lvl="2">
              <a:buFont typeface="Wingdings" pitchFamily="2" charset="2"/>
              <a:buChar char="q"/>
            </a:pPr>
            <a:r>
              <a:rPr lang="en-GB" dirty="0"/>
              <a:t> </a:t>
            </a:r>
            <a:r>
              <a:rPr lang="en-GB" dirty="0" smtClean="0"/>
              <a:t> Unique</a:t>
            </a:r>
            <a:endParaRPr lang="en-GB" dirty="0"/>
          </a:p>
        </p:txBody>
      </p:sp>
      <p:pic>
        <p:nvPicPr>
          <p:cNvPr id="1026" name="Picture 2" descr="C:\Users\Steve\AppData\Local\Microsoft\Windows\Temporary Internet Files\Content.IE5\UEGDIG35\MC9004462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09800"/>
            <a:ext cx="2035231"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020000">
            <a:off x="7079510" y="2670264"/>
            <a:ext cx="1161425" cy="646331"/>
          </a:xfrm>
          <a:prstGeom prst="rect">
            <a:avLst/>
          </a:prstGeom>
          <a:noFill/>
        </p:spPr>
        <p:txBody>
          <a:bodyPr wrap="square" rtlCol="0">
            <a:spAutoFit/>
          </a:bodyPr>
          <a:lstStyle/>
          <a:p>
            <a:pPr algn="ctr"/>
            <a:r>
              <a:rPr lang="en-GB" dirty="0" smtClean="0"/>
              <a:t>HI</a:t>
            </a:r>
          </a:p>
          <a:p>
            <a:pPr algn="ctr"/>
            <a:r>
              <a:rPr lang="en-GB" dirty="0" smtClean="0"/>
              <a:t>apologists</a:t>
            </a:r>
            <a:endParaRPr lang="en-GB" dirty="0"/>
          </a:p>
        </p:txBody>
      </p:sp>
    </p:spTree>
    <p:extLst>
      <p:ext uri="{BB962C8B-B14F-4D97-AF65-F5344CB8AC3E}">
        <p14:creationId xmlns:p14="http://schemas.microsoft.com/office/powerpoint/2010/main" val="137816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AppData\Local\Microsoft\Windows\Temporary Internet Files\Content.IE5\UGHNCCOF\MP9004383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304800"/>
            <a:ext cx="8229600" cy="1143000"/>
          </a:xfrm>
        </p:spPr>
        <p:txBody>
          <a:bodyPr/>
          <a:lstStyle/>
          <a:p>
            <a:r>
              <a:rPr lang="en-GB" b="1" i="1" dirty="0" smtClean="0"/>
              <a:t>Aspirations </a:t>
            </a:r>
            <a:r>
              <a:rPr lang="en-GB" b="1" i="1" dirty="0" smtClean="0">
                <a:solidFill>
                  <a:schemeClr val="bg1"/>
                </a:solidFill>
              </a:rPr>
              <a:t>cloud</a:t>
            </a:r>
            <a:r>
              <a:rPr lang="en-GB" b="1" i="1" dirty="0" smtClean="0"/>
              <a:t> </a:t>
            </a:r>
            <a:r>
              <a:rPr lang="en-GB" b="1" i="1" dirty="0" smtClean="0">
                <a:solidFill>
                  <a:schemeClr val="bg1"/>
                </a:solidFill>
              </a:rPr>
              <a:t>the horizon…</a:t>
            </a:r>
            <a:endParaRPr lang="en-GB" b="1" i="1" dirty="0">
              <a:solidFill>
                <a:schemeClr val="bg1"/>
              </a:solidFill>
            </a:endParaRPr>
          </a:p>
        </p:txBody>
      </p:sp>
      <p:sp>
        <p:nvSpPr>
          <p:cNvPr id="3" name="Content Placeholder 2"/>
          <p:cNvSpPr>
            <a:spLocks noGrp="1"/>
          </p:cNvSpPr>
          <p:nvPr>
            <p:ph idx="1"/>
          </p:nvPr>
        </p:nvSpPr>
        <p:spPr>
          <a:xfrm>
            <a:off x="304800" y="1905001"/>
            <a:ext cx="8534400" cy="1295400"/>
          </a:xfrm>
        </p:spPr>
        <p:txBody>
          <a:bodyPr>
            <a:normAutofit/>
          </a:bodyPr>
          <a:lstStyle/>
          <a:p>
            <a:r>
              <a:rPr lang="en-GB" dirty="0" smtClean="0"/>
              <a:t>“The answer is…”</a:t>
            </a:r>
          </a:p>
          <a:p>
            <a:pPr lvl="1"/>
            <a:r>
              <a:rPr lang="en-GB" dirty="0"/>
              <a:t>T</a:t>
            </a:r>
            <a:r>
              <a:rPr lang="en-GB" dirty="0" smtClean="0"/>
              <a:t>he silver bullets of EMR, </a:t>
            </a:r>
            <a:r>
              <a:rPr lang="en-GB" dirty="0"/>
              <a:t>EHR</a:t>
            </a:r>
            <a:r>
              <a:rPr lang="en-GB" dirty="0" smtClean="0"/>
              <a:t>, PHR…</a:t>
            </a:r>
          </a:p>
        </p:txBody>
      </p:sp>
      <p:sp>
        <p:nvSpPr>
          <p:cNvPr id="4" name="TextBox 3"/>
          <p:cNvSpPr txBox="1"/>
          <p:nvPr/>
        </p:nvSpPr>
        <p:spPr>
          <a:xfrm>
            <a:off x="304800" y="3657600"/>
            <a:ext cx="8686800" cy="3139321"/>
          </a:xfrm>
          <a:prstGeom prst="rect">
            <a:avLst/>
          </a:prstGeom>
          <a:solidFill>
            <a:schemeClr val="tx2"/>
          </a:solidFill>
        </p:spPr>
        <p:txBody>
          <a:bodyPr wrap="square" rtlCol="0">
            <a:spAutoFit/>
          </a:bodyPr>
          <a:lstStyle/>
          <a:p>
            <a:r>
              <a:rPr lang="en-GB" dirty="0">
                <a:solidFill>
                  <a:schemeClr val="bg1"/>
                </a:solidFill>
              </a:rPr>
              <a:t>By David </a:t>
            </a:r>
            <a:r>
              <a:rPr lang="en-GB" dirty="0" smtClean="0">
                <a:solidFill>
                  <a:schemeClr val="bg1"/>
                </a:solidFill>
              </a:rPr>
              <a:t>Goldman, </a:t>
            </a:r>
            <a:r>
              <a:rPr lang="en-GB" dirty="0">
                <a:solidFill>
                  <a:schemeClr val="bg1"/>
                </a:solidFill>
              </a:rPr>
              <a:t>CNNMoney.com staff writer</a:t>
            </a:r>
          </a:p>
          <a:p>
            <a:r>
              <a:rPr lang="en-GB" dirty="0">
                <a:solidFill>
                  <a:schemeClr val="bg1"/>
                </a:solidFill>
              </a:rPr>
              <a:t>January 12, 2009: 4:05 AM ET</a:t>
            </a:r>
          </a:p>
          <a:p>
            <a:r>
              <a:rPr lang="en-GB" dirty="0">
                <a:solidFill>
                  <a:schemeClr val="bg1"/>
                </a:solidFill>
              </a:rPr>
              <a:t/>
            </a:r>
            <a:br>
              <a:rPr lang="en-GB" dirty="0">
                <a:solidFill>
                  <a:schemeClr val="bg1"/>
                </a:solidFill>
              </a:rPr>
            </a:br>
            <a:r>
              <a:rPr lang="en-GB" dirty="0" smtClean="0">
                <a:solidFill>
                  <a:schemeClr val="bg1"/>
                </a:solidFill>
              </a:rPr>
              <a:t>President-elect </a:t>
            </a:r>
            <a:r>
              <a:rPr lang="en-GB" dirty="0">
                <a:solidFill>
                  <a:schemeClr val="bg1"/>
                </a:solidFill>
              </a:rPr>
              <a:t>Barack Obama, as part of the effort to revive the economy, has proposed a massive effort to modernize health care by making all health records standardized and electronic</a:t>
            </a:r>
            <a:r>
              <a:rPr lang="en-GB" dirty="0" smtClean="0">
                <a:solidFill>
                  <a:schemeClr val="bg1"/>
                </a:solidFill>
              </a:rPr>
              <a:t>.</a:t>
            </a:r>
          </a:p>
          <a:p>
            <a:endParaRPr lang="en-GB" dirty="0">
              <a:solidFill>
                <a:schemeClr val="bg1"/>
              </a:solidFill>
            </a:endParaRPr>
          </a:p>
          <a:p>
            <a:r>
              <a:rPr lang="en-GB" dirty="0">
                <a:solidFill>
                  <a:schemeClr val="bg1"/>
                </a:solidFill>
              </a:rPr>
              <a:t>Here's the audacious plan: Computerize all health records within five years. The quality of health care for all Americans gets a big boost, and costs decline.</a:t>
            </a:r>
            <a:endParaRPr lang="en-GB" dirty="0" smtClean="0">
              <a:solidFill>
                <a:schemeClr val="bg1"/>
              </a:solidFill>
            </a:endParaRPr>
          </a:p>
          <a:p>
            <a:r>
              <a:rPr lang="en-GB" dirty="0" smtClean="0">
                <a:solidFill>
                  <a:schemeClr val="bg1"/>
                </a:solidFill>
              </a:rPr>
              <a:t>Sounds </a:t>
            </a:r>
            <a:r>
              <a:rPr lang="en-GB" dirty="0">
                <a:solidFill>
                  <a:schemeClr val="bg1"/>
                </a:solidFill>
              </a:rPr>
              <a:t>good. But it won't be easy.</a:t>
            </a:r>
          </a:p>
          <a:p>
            <a:pPr lvl="1"/>
            <a:endParaRPr lang="en-GB" dirty="0"/>
          </a:p>
        </p:txBody>
      </p:sp>
    </p:spTree>
    <p:extLst>
      <p:ext uri="{BB962C8B-B14F-4D97-AF65-F5344CB8AC3E}">
        <p14:creationId xmlns:p14="http://schemas.microsoft.com/office/powerpoint/2010/main" val="402279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AppData\Local\Microsoft\Windows\Temporary Internet Files\Content.IE5\UGHNCCOF\MP9004383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304800"/>
            <a:ext cx="8229600" cy="1143000"/>
          </a:xfrm>
        </p:spPr>
        <p:txBody>
          <a:bodyPr/>
          <a:lstStyle/>
          <a:p>
            <a:r>
              <a:rPr lang="en-GB" b="1" i="1" dirty="0" smtClean="0"/>
              <a:t>Aspirations </a:t>
            </a:r>
            <a:r>
              <a:rPr lang="en-GB" b="1" i="1" dirty="0" smtClean="0">
                <a:solidFill>
                  <a:schemeClr val="bg1"/>
                </a:solidFill>
              </a:rPr>
              <a:t>cloud</a:t>
            </a:r>
            <a:r>
              <a:rPr lang="en-GB" b="1" i="1" dirty="0" smtClean="0"/>
              <a:t> </a:t>
            </a:r>
            <a:r>
              <a:rPr lang="en-GB" b="1" i="1" dirty="0" smtClean="0">
                <a:solidFill>
                  <a:schemeClr val="bg1"/>
                </a:solidFill>
              </a:rPr>
              <a:t>the horizon…</a:t>
            </a:r>
            <a:endParaRPr lang="en-GB" b="1" i="1" dirty="0">
              <a:solidFill>
                <a:schemeClr val="bg1"/>
              </a:solidFill>
            </a:endParaRPr>
          </a:p>
        </p:txBody>
      </p:sp>
      <p:sp>
        <p:nvSpPr>
          <p:cNvPr id="3" name="Content Placeholder 2"/>
          <p:cNvSpPr>
            <a:spLocks noGrp="1"/>
          </p:cNvSpPr>
          <p:nvPr>
            <p:ph idx="1"/>
          </p:nvPr>
        </p:nvSpPr>
        <p:spPr>
          <a:xfrm>
            <a:off x="304800" y="2971801"/>
            <a:ext cx="8534400" cy="1219199"/>
          </a:xfrm>
        </p:spPr>
        <p:txBody>
          <a:bodyPr/>
          <a:lstStyle/>
          <a:p>
            <a:r>
              <a:rPr lang="en-GB" dirty="0" smtClean="0">
                <a:solidFill>
                  <a:schemeClr val="bg1"/>
                </a:solidFill>
              </a:rPr>
              <a:t> ‘instant results’ are available</a:t>
            </a:r>
          </a:p>
          <a:p>
            <a:pPr lvl="1"/>
            <a:r>
              <a:rPr lang="en-GB" dirty="0" smtClean="0">
                <a:solidFill>
                  <a:schemeClr val="bg1"/>
                </a:solidFill>
              </a:rPr>
              <a:t>The promise of Google Health…</a:t>
            </a:r>
          </a:p>
        </p:txBody>
      </p:sp>
      <p:sp>
        <p:nvSpPr>
          <p:cNvPr id="4" name="TextBox 3"/>
          <p:cNvSpPr txBox="1"/>
          <p:nvPr/>
        </p:nvSpPr>
        <p:spPr>
          <a:xfrm>
            <a:off x="148483" y="1929925"/>
            <a:ext cx="8458200" cy="1292662"/>
          </a:xfrm>
          <a:prstGeom prst="rect">
            <a:avLst/>
          </a:prstGeom>
          <a:noFill/>
        </p:spPr>
        <p:txBody>
          <a:bodyPr wrap="square" rtlCol="0">
            <a:spAutoFit/>
          </a:bodyPr>
          <a:lstStyle/>
          <a:p>
            <a:pPr marL="457200" indent="-457200">
              <a:buFont typeface="Arial" pitchFamily="34" charset="0"/>
              <a:buChar char="•"/>
            </a:pPr>
            <a:r>
              <a:rPr lang="en-GB" sz="3200" dirty="0"/>
              <a:t>Too simplistic to say “The answer is</a:t>
            </a:r>
            <a:r>
              <a:rPr lang="en-GB" sz="3200" dirty="0" smtClean="0"/>
              <a:t>…”</a:t>
            </a:r>
          </a:p>
          <a:p>
            <a:pPr marL="914400" lvl="1" indent="-457200">
              <a:buFont typeface="Arial" pitchFamily="34" charset="0"/>
              <a:buChar char="•"/>
            </a:pPr>
            <a:r>
              <a:rPr lang="en-GB" sz="2800" dirty="0" smtClean="0"/>
              <a:t>The </a:t>
            </a:r>
            <a:r>
              <a:rPr lang="en-GB" sz="2800" dirty="0"/>
              <a:t>silver bullets of EMR, EHR, PHR…</a:t>
            </a:r>
          </a:p>
          <a:p>
            <a:endParaRPr lang="en-GB" dirty="0"/>
          </a:p>
        </p:txBody>
      </p:sp>
      <p:sp>
        <p:nvSpPr>
          <p:cNvPr id="5" name="TextBox 4"/>
          <p:cNvSpPr txBox="1"/>
          <p:nvPr/>
        </p:nvSpPr>
        <p:spPr>
          <a:xfrm>
            <a:off x="685800" y="4191000"/>
            <a:ext cx="7886700" cy="1754326"/>
          </a:xfrm>
          <a:prstGeom prst="rect">
            <a:avLst/>
          </a:prstGeom>
          <a:solidFill>
            <a:schemeClr val="tx2"/>
          </a:solidFill>
        </p:spPr>
        <p:txBody>
          <a:bodyPr wrap="square" rtlCol="0">
            <a:spAutoFit/>
          </a:bodyPr>
          <a:lstStyle/>
          <a:p>
            <a:r>
              <a:rPr lang="en-GB" dirty="0">
                <a:solidFill>
                  <a:schemeClr val="bg1"/>
                </a:solidFill>
              </a:rPr>
              <a:t>Jun 27 2011 </a:t>
            </a:r>
            <a:endParaRPr lang="en-GB" dirty="0" smtClean="0">
              <a:solidFill>
                <a:schemeClr val="bg1"/>
              </a:solidFill>
            </a:endParaRPr>
          </a:p>
          <a:p>
            <a:r>
              <a:rPr lang="en-GB" dirty="0" smtClean="0">
                <a:solidFill>
                  <a:schemeClr val="bg1"/>
                </a:solidFill>
              </a:rPr>
              <a:t>Google </a:t>
            </a:r>
            <a:r>
              <a:rPr lang="en-GB" dirty="0">
                <a:solidFill>
                  <a:schemeClr val="bg1"/>
                </a:solidFill>
              </a:rPr>
              <a:t>Inc. announced </a:t>
            </a:r>
            <a:r>
              <a:rPr lang="en-GB" dirty="0" smtClean="0">
                <a:solidFill>
                  <a:schemeClr val="bg1"/>
                </a:solidFill>
              </a:rPr>
              <a:t>that </a:t>
            </a:r>
            <a:r>
              <a:rPr lang="en-GB" dirty="0">
                <a:solidFill>
                  <a:schemeClr val="bg1"/>
                </a:solidFill>
              </a:rPr>
              <a:t>its </a:t>
            </a:r>
            <a:r>
              <a:rPr lang="en-GB" dirty="0" smtClean="0">
                <a:solidFill>
                  <a:schemeClr val="bg1"/>
                </a:solidFill>
              </a:rPr>
              <a:t>PHR service </a:t>
            </a:r>
            <a:r>
              <a:rPr lang="en-GB" dirty="0">
                <a:solidFill>
                  <a:schemeClr val="bg1"/>
                </a:solidFill>
              </a:rPr>
              <a:t>will be retired on Jan. 1, </a:t>
            </a:r>
            <a:r>
              <a:rPr lang="en-GB" dirty="0" smtClean="0">
                <a:solidFill>
                  <a:schemeClr val="bg1"/>
                </a:solidFill>
              </a:rPr>
              <a:t>2012.  A senior </a:t>
            </a:r>
            <a:r>
              <a:rPr lang="en-GB" dirty="0">
                <a:solidFill>
                  <a:schemeClr val="bg1"/>
                </a:solidFill>
              </a:rPr>
              <a:t>product manager for Google Health, said the product has not achieved the “broad impact” </a:t>
            </a:r>
            <a:r>
              <a:rPr lang="en-GB" dirty="0" smtClean="0">
                <a:solidFill>
                  <a:schemeClr val="bg1"/>
                </a:solidFill>
              </a:rPr>
              <a:t>… hoped</a:t>
            </a:r>
            <a:r>
              <a:rPr lang="en-GB" dirty="0">
                <a:solidFill>
                  <a:schemeClr val="bg1"/>
                </a:solidFill>
              </a:rPr>
              <a:t>. Though “tech-savvy patients and their caregivers, and more recently fitness and wellness enthusiasts” have been using Google Health, </a:t>
            </a:r>
            <a:r>
              <a:rPr lang="en-GB" dirty="0" smtClean="0">
                <a:solidFill>
                  <a:schemeClr val="bg1"/>
                </a:solidFill>
              </a:rPr>
              <a:t>the </a:t>
            </a:r>
            <a:r>
              <a:rPr lang="en-GB" dirty="0">
                <a:solidFill>
                  <a:schemeClr val="bg1"/>
                </a:solidFill>
              </a:rPr>
              <a:t>company could not “translate that limited usage into widespread </a:t>
            </a:r>
            <a:r>
              <a:rPr lang="en-GB" dirty="0" smtClean="0">
                <a:solidFill>
                  <a:schemeClr val="bg1"/>
                </a:solidFill>
              </a:rPr>
              <a:t>adoption” </a:t>
            </a:r>
            <a:endParaRPr lang="en-GB" dirty="0">
              <a:solidFill>
                <a:schemeClr val="bg1"/>
              </a:solidFill>
            </a:endParaRPr>
          </a:p>
        </p:txBody>
      </p:sp>
    </p:spTree>
    <p:extLst>
      <p:ext uri="{BB962C8B-B14F-4D97-AF65-F5344CB8AC3E}">
        <p14:creationId xmlns:p14="http://schemas.microsoft.com/office/powerpoint/2010/main" val="61361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AppData\Local\Microsoft\Windows\Temporary Internet Files\Content.IE5\UGHNCCOF\MP9004383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304800"/>
            <a:ext cx="8229600" cy="1143000"/>
          </a:xfrm>
        </p:spPr>
        <p:txBody>
          <a:bodyPr/>
          <a:lstStyle/>
          <a:p>
            <a:r>
              <a:rPr lang="en-GB" b="1" i="1" dirty="0" smtClean="0"/>
              <a:t>Aspirations </a:t>
            </a:r>
            <a:r>
              <a:rPr lang="en-GB" b="1" i="1" dirty="0" smtClean="0">
                <a:solidFill>
                  <a:schemeClr val="bg1"/>
                </a:solidFill>
              </a:rPr>
              <a:t>cloud</a:t>
            </a:r>
            <a:r>
              <a:rPr lang="en-GB" b="1" i="1" dirty="0" smtClean="0"/>
              <a:t> </a:t>
            </a:r>
            <a:r>
              <a:rPr lang="en-GB" b="1" i="1" dirty="0" smtClean="0">
                <a:solidFill>
                  <a:schemeClr val="bg1"/>
                </a:solidFill>
              </a:rPr>
              <a:t>the horizon…</a:t>
            </a:r>
            <a:endParaRPr lang="en-GB" b="1" i="1" dirty="0">
              <a:solidFill>
                <a:schemeClr val="bg1"/>
              </a:solidFill>
            </a:endParaRPr>
          </a:p>
        </p:txBody>
      </p:sp>
      <p:sp>
        <p:nvSpPr>
          <p:cNvPr id="3" name="Content Placeholder 2"/>
          <p:cNvSpPr>
            <a:spLocks noGrp="1"/>
          </p:cNvSpPr>
          <p:nvPr>
            <p:ph idx="1"/>
          </p:nvPr>
        </p:nvSpPr>
        <p:spPr>
          <a:xfrm>
            <a:off x="304800" y="4191000"/>
            <a:ext cx="8534400" cy="1676399"/>
          </a:xfrm>
        </p:spPr>
        <p:txBody>
          <a:bodyPr/>
          <a:lstStyle/>
          <a:p>
            <a:r>
              <a:rPr lang="en-GB" dirty="0" smtClean="0">
                <a:solidFill>
                  <a:schemeClr val="bg1"/>
                </a:solidFill>
              </a:rPr>
              <a:t>‘engagement and participation’ will turn it all around</a:t>
            </a:r>
          </a:p>
          <a:p>
            <a:pPr lvl="1"/>
            <a:r>
              <a:rPr lang="en-GB" dirty="0" smtClean="0">
                <a:solidFill>
                  <a:schemeClr val="bg1"/>
                </a:solidFill>
              </a:rPr>
              <a:t>The English NHS National Programme for IT</a:t>
            </a:r>
            <a:endParaRPr lang="en-GB" dirty="0">
              <a:solidFill>
                <a:schemeClr val="bg1"/>
              </a:solidFill>
            </a:endParaRPr>
          </a:p>
        </p:txBody>
      </p:sp>
      <p:sp>
        <p:nvSpPr>
          <p:cNvPr id="4" name="Rectangle 3"/>
          <p:cNvSpPr/>
          <p:nvPr/>
        </p:nvSpPr>
        <p:spPr>
          <a:xfrm>
            <a:off x="272753" y="1905000"/>
            <a:ext cx="8598494" cy="2062103"/>
          </a:xfrm>
          <a:prstGeom prst="rect">
            <a:avLst/>
          </a:prstGeom>
        </p:spPr>
        <p:txBody>
          <a:bodyPr wrap="square">
            <a:spAutoFit/>
          </a:bodyPr>
          <a:lstStyle/>
          <a:p>
            <a:pPr marL="285750" indent="-285750">
              <a:buFont typeface="Arial" pitchFamily="34" charset="0"/>
              <a:buChar char="•"/>
            </a:pPr>
            <a:r>
              <a:rPr lang="en-GB" sz="3200" dirty="0"/>
              <a:t>Too simplistic to say “The answer is</a:t>
            </a:r>
            <a:r>
              <a:rPr lang="en-GB" sz="3200" dirty="0" smtClean="0"/>
              <a:t>…”</a:t>
            </a:r>
          </a:p>
          <a:p>
            <a:pPr marL="742950" lvl="1" indent="-285750">
              <a:buFont typeface="Arial" pitchFamily="34" charset="0"/>
              <a:buChar char="•"/>
            </a:pPr>
            <a:r>
              <a:rPr lang="en-GB" sz="3200" dirty="0" smtClean="0"/>
              <a:t>The </a:t>
            </a:r>
            <a:r>
              <a:rPr lang="en-GB" sz="3200" dirty="0"/>
              <a:t>silver bullets of EMR, EHR, PHR…</a:t>
            </a:r>
          </a:p>
          <a:p>
            <a:pPr marL="285750" indent="-285750">
              <a:buFont typeface="Arial" pitchFamily="34" charset="0"/>
              <a:buChar char="•"/>
            </a:pPr>
            <a:r>
              <a:rPr lang="en-GB" sz="3200" dirty="0">
                <a:solidFill>
                  <a:schemeClr val="bg1"/>
                </a:solidFill>
              </a:rPr>
              <a:t>Too naive to expect nothing but ‘instant results’</a:t>
            </a:r>
          </a:p>
          <a:p>
            <a:pPr marL="742950" lvl="1" indent="-285750">
              <a:buFont typeface="Arial" pitchFamily="34" charset="0"/>
              <a:buChar char="•"/>
            </a:pPr>
            <a:r>
              <a:rPr lang="en-GB" sz="3200" dirty="0" smtClean="0">
                <a:solidFill>
                  <a:schemeClr val="bg1"/>
                </a:solidFill>
              </a:rPr>
              <a:t>The demise of Google </a:t>
            </a:r>
            <a:r>
              <a:rPr lang="en-GB" sz="3200" dirty="0">
                <a:solidFill>
                  <a:schemeClr val="bg1"/>
                </a:solidFill>
              </a:rPr>
              <a:t>Health…</a:t>
            </a:r>
          </a:p>
        </p:txBody>
      </p:sp>
      <p:sp>
        <p:nvSpPr>
          <p:cNvPr id="5" name="TextBox 4"/>
          <p:cNvSpPr txBox="1"/>
          <p:nvPr/>
        </p:nvSpPr>
        <p:spPr>
          <a:xfrm>
            <a:off x="152400" y="1905000"/>
            <a:ext cx="8718847" cy="2308324"/>
          </a:xfrm>
          <a:prstGeom prst="rect">
            <a:avLst/>
          </a:prstGeom>
          <a:solidFill>
            <a:schemeClr val="tx2"/>
          </a:solidFill>
        </p:spPr>
        <p:txBody>
          <a:bodyPr wrap="square" rtlCol="0">
            <a:spAutoFit/>
          </a:bodyPr>
          <a:lstStyle/>
          <a:p>
            <a:pPr fontAlgn="t"/>
            <a:r>
              <a:rPr lang="en-GB" dirty="0">
                <a:solidFill>
                  <a:schemeClr val="bg1"/>
                </a:solidFill>
              </a:rPr>
              <a:t>Dr Anthony </a:t>
            </a:r>
            <a:r>
              <a:rPr lang="en-GB" dirty="0" err="1">
                <a:solidFill>
                  <a:schemeClr val="bg1"/>
                </a:solidFill>
              </a:rPr>
              <a:t>Nowlan</a:t>
            </a:r>
            <a:r>
              <a:rPr lang="en-GB" dirty="0">
                <a:solidFill>
                  <a:schemeClr val="bg1"/>
                </a:solidFill>
              </a:rPr>
              <a:t>, described the programme as “back to front”, He pointed out the sheer absurdity of a consensus document produced by the programme stating:</a:t>
            </a:r>
          </a:p>
          <a:p>
            <a:pPr fontAlgn="t"/>
            <a:r>
              <a:rPr lang="en-GB" dirty="0">
                <a:solidFill>
                  <a:schemeClr val="bg1"/>
                </a:solidFill>
              </a:rPr>
              <a:t>“Now that the architecture for England has been commissioned, designed and is being built, there is a need for clarity concerning how it will be used</a:t>
            </a:r>
            <a:r>
              <a:rPr lang="en-GB" dirty="0" smtClean="0">
                <a:solidFill>
                  <a:schemeClr val="bg1"/>
                </a:solidFill>
              </a:rPr>
              <a:t>”….</a:t>
            </a:r>
          </a:p>
          <a:p>
            <a:pPr fontAlgn="t"/>
            <a:endParaRPr lang="en-GB" dirty="0" smtClean="0">
              <a:solidFill>
                <a:schemeClr val="bg1"/>
              </a:solidFill>
            </a:endParaRPr>
          </a:p>
          <a:p>
            <a:pPr fontAlgn="t"/>
            <a:r>
              <a:rPr lang="en-GB" dirty="0" smtClean="0">
                <a:solidFill>
                  <a:schemeClr val="bg1"/>
                </a:solidFill>
              </a:rPr>
              <a:t>From a speech by </a:t>
            </a:r>
            <a:r>
              <a:rPr lang="en-GB" b="1" dirty="0">
                <a:solidFill>
                  <a:schemeClr val="bg1"/>
                </a:solidFill>
              </a:rPr>
              <a:t>Mr Richard Bacon </a:t>
            </a:r>
            <a:r>
              <a:rPr lang="en-GB" b="1" dirty="0" smtClean="0">
                <a:solidFill>
                  <a:schemeClr val="bg1"/>
                </a:solidFill>
              </a:rPr>
              <a:t> MP entitled ‘How can we stop computer disasters?’ Public Accounts Committee, 29</a:t>
            </a:r>
            <a:r>
              <a:rPr lang="en-GB" b="1" baseline="30000" dirty="0" smtClean="0">
                <a:solidFill>
                  <a:schemeClr val="bg1"/>
                </a:solidFill>
              </a:rPr>
              <a:t>th</a:t>
            </a:r>
            <a:r>
              <a:rPr lang="en-GB" b="1" dirty="0" smtClean="0">
                <a:solidFill>
                  <a:schemeClr val="bg1"/>
                </a:solidFill>
              </a:rPr>
              <a:t> June 2011</a:t>
            </a:r>
            <a:endParaRPr lang="en-GB" dirty="0">
              <a:solidFill>
                <a:schemeClr val="bg1"/>
              </a:solidFill>
            </a:endParaRPr>
          </a:p>
          <a:p>
            <a:endParaRPr lang="en-GB" dirty="0"/>
          </a:p>
        </p:txBody>
      </p:sp>
    </p:spTree>
    <p:extLst>
      <p:ext uri="{BB962C8B-B14F-4D97-AF65-F5344CB8AC3E}">
        <p14:creationId xmlns:p14="http://schemas.microsoft.com/office/powerpoint/2010/main" val="61361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AppData\Local\Microsoft\Windows\Temporary Internet Files\Content.IE5\UGHNCCOF\MP9004383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304800"/>
            <a:ext cx="8229600" cy="1143000"/>
          </a:xfrm>
        </p:spPr>
        <p:txBody>
          <a:bodyPr/>
          <a:lstStyle/>
          <a:p>
            <a:r>
              <a:rPr lang="en-GB" b="1" i="1" dirty="0" smtClean="0"/>
              <a:t>Aspirations </a:t>
            </a:r>
            <a:r>
              <a:rPr lang="en-GB" b="1" i="1" dirty="0" smtClean="0">
                <a:solidFill>
                  <a:schemeClr val="bg1"/>
                </a:solidFill>
              </a:rPr>
              <a:t>cloud</a:t>
            </a:r>
            <a:r>
              <a:rPr lang="en-GB" b="1" i="1" dirty="0" smtClean="0"/>
              <a:t> </a:t>
            </a:r>
            <a:r>
              <a:rPr lang="en-GB" b="1" i="1" dirty="0" smtClean="0">
                <a:solidFill>
                  <a:schemeClr val="bg1"/>
                </a:solidFill>
              </a:rPr>
              <a:t>the horizon…</a:t>
            </a:r>
            <a:endParaRPr lang="en-GB" b="1" i="1" dirty="0">
              <a:solidFill>
                <a:schemeClr val="bg1"/>
              </a:solidFill>
            </a:endParaRPr>
          </a:p>
        </p:txBody>
      </p:sp>
      <p:sp>
        <p:nvSpPr>
          <p:cNvPr id="3" name="Content Placeholder 2"/>
          <p:cNvSpPr>
            <a:spLocks noGrp="1"/>
          </p:cNvSpPr>
          <p:nvPr>
            <p:ph idx="1"/>
          </p:nvPr>
        </p:nvSpPr>
        <p:spPr>
          <a:xfrm>
            <a:off x="304800" y="1905000"/>
            <a:ext cx="8534400" cy="4525963"/>
          </a:xfrm>
        </p:spPr>
        <p:txBody>
          <a:bodyPr/>
          <a:lstStyle/>
          <a:p>
            <a:r>
              <a:rPr lang="en-GB" dirty="0" smtClean="0"/>
              <a:t>Too simplistic to say “The answer is…”</a:t>
            </a:r>
          </a:p>
          <a:p>
            <a:pPr lvl="1"/>
            <a:r>
              <a:rPr lang="en-GB" dirty="0"/>
              <a:t>T</a:t>
            </a:r>
            <a:r>
              <a:rPr lang="en-GB" dirty="0" smtClean="0"/>
              <a:t>he silver bullets of EMR, </a:t>
            </a:r>
            <a:r>
              <a:rPr lang="en-GB" dirty="0"/>
              <a:t>EHR</a:t>
            </a:r>
            <a:r>
              <a:rPr lang="en-GB" dirty="0" smtClean="0"/>
              <a:t>, PHR…</a:t>
            </a:r>
          </a:p>
          <a:p>
            <a:r>
              <a:rPr lang="en-GB" dirty="0" smtClean="0">
                <a:solidFill>
                  <a:schemeClr val="bg1"/>
                </a:solidFill>
              </a:rPr>
              <a:t>Too naive to expect nothing but ‘instant results’</a:t>
            </a:r>
          </a:p>
          <a:p>
            <a:pPr lvl="1"/>
            <a:r>
              <a:rPr lang="en-GB" dirty="0" smtClean="0">
                <a:solidFill>
                  <a:schemeClr val="bg1"/>
                </a:solidFill>
              </a:rPr>
              <a:t>The promise of Google Health…</a:t>
            </a:r>
          </a:p>
          <a:p>
            <a:r>
              <a:rPr lang="en-GB" dirty="0" smtClean="0">
                <a:solidFill>
                  <a:schemeClr val="bg1"/>
                </a:solidFill>
              </a:rPr>
              <a:t>Too easy to assume that ‘engagement</a:t>
            </a:r>
            <a:r>
              <a:rPr lang="en-GB" dirty="0">
                <a:solidFill>
                  <a:schemeClr val="bg1"/>
                </a:solidFill>
              </a:rPr>
              <a:t> </a:t>
            </a:r>
            <a:r>
              <a:rPr lang="en-GB" dirty="0" smtClean="0">
                <a:solidFill>
                  <a:schemeClr val="bg1"/>
                </a:solidFill>
              </a:rPr>
              <a:t>and participation’ will turn it all around</a:t>
            </a:r>
          </a:p>
          <a:p>
            <a:pPr lvl="1"/>
            <a:r>
              <a:rPr lang="en-GB" dirty="0" smtClean="0">
                <a:solidFill>
                  <a:schemeClr val="bg1"/>
                </a:solidFill>
              </a:rPr>
              <a:t>The English NHS National Programme for IT</a:t>
            </a:r>
            <a:endParaRPr lang="en-GB" dirty="0">
              <a:solidFill>
                <a:schemeClr val="bg1"/>
              </a:solidFill>
            </a:endParaRPr>
          </a:p>
        </p:txBody>
      </p:sp>
    </p:spTree>
    <p:extLst>
      <p:ext uri="{BB962C8B-B14F-4D97-AF65-F5344CB8AC3E}">
        <p14:creationId xmlns:p14="http://schemas.microsoft.com/office/powerpoint/2010/main" val="61361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1829</Words>
  <Application>Microsoft Macintosh PowerPoint</Application>
  <PresentationFormat>On-screen Show (4:3)</PresentationFormat>
  <Paragraphs>251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Usability  (or not)  of Health Informatics Standards</vt:lpstr>
      <vt:lpstr>Imagine what life would be like if…</vt:lpstr>
      <vt:lpstr>Not, “Why  do you care?” But perhaps more,  “Why does no else seem to care?”</vt:lpstr>
      <vt:lpstr>Always look on the bright side …</vt:lpstr>
      <vt:lpstr>Reality shows and the blame culture begins.</vt:lpstr>
      <vt:lpstr>Aspirations cloud the horizon…</vt:lpstr>
      <vt:lpstr>Aspirations cloud the horizon…</vt:lpstr>
      <vt:lpstr>Aspirations cloud the horizon…</vt:lpstr>
      <vt:lpstr>Aspirations cloud the horizon…</vt:lpstr>
      <vt:lpstr>Standards are…</vt:lpstr>
      <vt:lpstr>Critics of HI Standardisation</vt:lpstr>
      <vt:lpstr>Answering Critics …</vt:lpstr>
      <vt:lpstr>Value Proposition</vt:lpstr>
      <vt:lpstr>Value Proposition of IHTSDO: SNOMED CT  </vt:lpstr>
      <vt:lpstr>CAP STS</vt:lpstr>
      <vt:lpstr>Usability &amp; Standardisation</vt:lpstr>
      <vt:lpstr>Usability is…</vt:lpstr>
      <vt:lpstr>More generally…</vt:lpstr>
      <vt:lpstr>The user in CEN TC251 and ISO TC215</vt:lpstr>
      <vt:lpstr>Alas poor User, I knew him well.</vt:lpstr>
      <vt:lpstr>Life Cycles</vt:lpstr>
      <vt:lpstr>Best Practice</vt:lpstr>
      <vt:lpstr>Re-enter the Value Proposition</vt:lpstr>
      <vt:lpstr>That Check-list again…</vt:lpstr>
      <vt:lpstr>Perhaps there is a bright side…</vt:lpstr>
      <vt:lpstr>Imagine what life would be like if…</vt:lpstr>
      <vt:lpstr>In Summary</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Usability  (or not)  of Health Informatics Standards</dc:title>
  <dc:creator>Steve</dc:creator>
  <cp:lastModifiedBy>Bron Kisler</cp:lastModifiedBy>
  <cp:revision>154</cp:revision>
  <dcterms:created xsi:type="dcterms:W3CDTF">2006-08-16T00:00:00Z</dcterms:created>
  <dcterms:modified xsi:type="dcterms:W3CDTF">2011-10-18T21:49:07Z</dcterms:modified>
</cp:coreProperties>
</file>